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5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A6C7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615171" y="123444"/>
            <a:ext cx="437515" cy="361315"/>
          </a:xfrm>
          <a:custGeom>
            <a:avLst/>
            <a:gdLst/>
            <a:ahLst/>
            <a:cxnLst/>
            <a:rect l="l" t="t" r="r" b="b"/>
            <a:pathLst>
              <a:path w="437515" h="361315">
                <a:moveTo>
                  <a:pt x="437387" y="0"/>
                </a:moveTo>
                <a:lnTo>
                  <a:pt x="0" y="0"/>
                </a:lnTo>
                <a:lnTo>
                  <a:pt x="0" y="361188"/>
                </a:lnTo>
                <a:lnTo>
                  <a:pt x="437387" y="361188"/>
                </a:lnTo>
                <a:lnTo>
                  <a:pt x="437387" y="0"/>
                </a:lnTo>
                <a:close/>
              </a:path>
            </a:pathLst>
          </a:custGeom>
          <a:solidFill>
            <a:srgbClr val="EF63A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8">
            <a:extLst>
              <a:ext uri="{FF2B5EF4-FFF2-40B4-BE49-F238E27FC236}">
                <a16:creationId xmlns:a16="http://schemas.microsoft.com/office/drawing/2014/main" id="{7ECB321F-31AB-A40A-0A31-45A6A2A0B03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7600" y="403181"/>
            <a:ext cx="2043683" cy="1211580"/>
          </a:xfrm>
          <a:prstGeom prst="rect">
            <a:avLst/>
          </a:prstGeom>
        </p:spPr>
      </p:pic>
      <p:sp>
        <p:nvSpPr>
          <p:cNvPr id="3" name="object 6">
            <a:extLst>
              <a:ext uri="{FF2B5EF4-FFF2-40B4-BE49-F238E27FC236}">
                <a16:creationId xmlns:a16="http://schemas.microsoft.com/office/drawing/2014/main" id="{80039223-8E00-46DD-A5C0-125F5D8A2C60}"/>
              </a:ext>
            </a:extLst>
          </p:cNvPr>
          <p:cNvSpPr txBox="1"/>
          <p:nvPr/>
        </p:nvSpPr>
        <p:spPr>
          <a:xfrm>
            <a:off x="4572000" y="5333999"/>
            <a:ext cx="4211089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Century Gothic"/>
                <a:cs typeface="Century Gothic"/>
              </a:rPr>
              <a:t>JORNADAS</a:t>
            </a:r>
            <a:r>
              <a:rPr sz="1600" b="1" spc="5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ORGANIZADAS</a:t>
            </a:r>
            <a:r>
              <a:rPr sz="1600" b="1" spc="15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POR </a:t>
            </a:r>
            <a:r>
              <a:rPr sz="1600" b="1" spc="-10" dirty="0">
                <a:latin typeface="Century Gothic"/>
                <a:cs typeface="Century Gothic"/>
              </a:rPr>
              <a:t>EUDEL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s-ES" dirty="0">
                <a:latin typeface="Century Gothic"/>
                <a:cs typeface="Century Gothic"/>
              </a:rPr>
              <a:t>Araba</a:t>
            </a:r>
            <a:r>
              <a:rPr sz="1800" dirty="0">
                <a:latin typeface="Century Gothic"/>
                <a:cs typeface="Century Gothic"/>
              </a:rPr>
              <a:t>:</a:t>
            </a:r>
            <a:r>
              <a:rPr lang="es-ES" spc="-15" dirty="0">
                <a:latin typeface="Century Gothic"/>
                <a:cs typeface="Century Gothic"/>
              </a:rPr>
              <a:t> </a:t>
            </a:r>
            <a:r>
              <a:rPr lang="es-ES" sz="1400" dirty="0">
                <a:latin typeface="Century Gothic"/>
              </a:rPr>
              <a:t>21/06/</a:t>
            </a:r>
            <a:r>
              <a:rPr lang="es-ES" sz="1400" spc="-20" dirty="0">
                <a:latin typeface="Century Gothic"/>
                <a:cs typeface="Century Gothic"/>
              </a:rPr>
              <a:t>2023</a:t>
            </a:r>
            <a:endParaRPr sz="14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s-ES" dirty="0">
                <a:latin typeface="Century Gothic"/>
                <a:cs typeface="Century Gothic"/>
              </a:rPr>
              <a:t>Gipuzkoa</a:t>
            </a:r>
            <a:r>
              <a:rPr sz="1800" dirty="0">
                <a:latin typeface="Century Gothic"/>
                <a:cs typeface="Century Gothic"/>
              </a:rPr>
              <a:t>:</a:t>
            </a:r>
            <a:r>
              <a:rPr sz="1800" spc="-35" dirty="0">
                <a:latin typeface="Century Gothic"/>
                <a:cs typeface="Century Gothic"/>
              </a:rPr>
              <a:t> </a:t>
            </a:r>
            <a:r>
              <a:rPr lang="es-ES" sz="1400" dirty="0">
                <a:latin typeface="Century Gothic"/>
              </a:rPr>
              <a:t>20/06/2</a:t>
            </a:r>
            <a:r>
              <a:rPr lang="es-ES" sz="1400" dirty="0">
                <a:latin typeface="Century Gothic"/>
                <a:cs typeface="Century Gothic"/>
              </a:rPr>
              <a:t>023</a:t>
            </a:r>
            <a:endParaRPr sz="14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lang="es-ES" dirty="0">
                <a:latin typeface="Century Gothic"/>
              </a:rPr>
              <a:t>Bizkaia</a:t>
            </a:r>
            <a:r>
              <a:rPr dirty="0">
                <a:latin typeface="Century Gothic"/>
              </a:rPr>
              <a:t>: </a:t>
            </a:r>
            <a:r>
              <a:rPr lang="es-ES" sz="1400" dirty="0">
                <a:latin typeface="Century Gothic"/>
              </a:rPr>
              <a:t>22/06/20</a:t>
            </a:r>
            <a:r>
              <a:rPr lang="es-ES" sz="1400" dirty="0">
                <a:latin typeface="Century Gothic"/>
                <a:cs typeface="Century Gothic"/>
              </a:rPr>
              <a:t>23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EFA1C850-6E25-A8FB-706A-1F6CF08558F2}"/>
              </a:ext>
            </a:extLst>
          </p:cNvPr>
          <p:cNvSpPr txBox="1"/>
          <p:nvPr/>
        </p:nvSpPr>
        <p:spPr>
          <a:xfrm>
            <a:off x="846358" y="1911791"/>
            <a:ext cx="7666166" cy="1599156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57810" rIns="0" bIns="0" rtlCol="0">
            <a:spAutoFit/>
          </a:bodyPr>
          <a:lstStyle/>
          <a:p>
            <a:pPr marL="135890" marR="130810" indent="635" algn="ctr">
              <a:lnSpc>
                <a:spcPct val="100000"/>
              </a:lnSpc>
              <a:spcBef>
                <a:spcPts val="2030"/>
              </a:spcBef>
            </a:pPr>
            <a:r>
              <a:rPr sz="2900" b="1" dirty="0">
                <a:latin typeface="Century Gothic"/>
                <a:cs typeface="Century Gothic"/>
              </a:rPr>
              <a:t>LAS</a:t>
            </a:r>
            <a:r>
              <a:rPr sz="2900" b="1" spc="-15" dirty="0">
                <a:latin typeface="Century Gothic"/>
                <a:cs typeface="Century Gothic"/>
              </a:rPr>
              <a:t> </a:t>
            </a:r>
            <a:r>
              <a:rPr sz="2900" b="1" dirty="0">
                <a:latin typeface="Century Gothic"/>
                <a:cs typeface="Century Gothic"/>
              </a:rPr>
              <a:t>PRIMERAS</a:t>
            </a:r>
            <a:r>
              <a:rPr sz="2900" b="1" spc="-15" dirty="0">
                <a:latin typeface="Century Gothic"/>
                <a:cs typeface="Century Gothic"/>
              </a:rPr>
              <a:t> </a:t>
            </a:r>
            <a:r>
              <a:rPr sz="2900" b="1" spc="-10" dirty="0">
                <a:latin typeface="Century Gothic"/>
                <a:cs typeface="Century Gothic"/>
              </a:rPr>
              <a:t>DECISIONES </a:t>
            </a:r>
            <a:r>
              <a:rPr sz="2900" b="1" dirty="0">
                <a:latin typeface="Century Gothic"/>
                <a:cs typeface="Century Gothic"/>
              </a:rPr>
              <a:t>EN</a:t>
            </a:r>
            <a:r>
              <a:rPr sz="2900" b="1" spc="-10" dirty="0">
                <a:latin typeface="Century Gothic"/>
                <a:cs typeface="Century Gothic"/>
              </a:rPr>
              <a:t> </a:t>
            </a:r>
            <a:r>
              <a:rPr sz="2900" b="1" dirty="0">
                <a:latin typeface="Century Gothic"/>
                <a:cs typeface="Century Gothic"/>
              </a:rPr>
              <a:t>MATERIA</a:t>
            </a:r>
            <a:r>
              <a:rPr sz="2900" b="1" spc="-20" dirty="0">
                <a:latin typeface="Century Gothic"/>
                <a:cs typeface="Century Gothic"/>
              </a:rPr>
              <a:t> </a:t>
            </a:r>
            <a:r>
              <a:rPr sz="2900" b="1" dirty="0">
                <a:latin typeface="Century Gothic"/>
                <a:cs typeface="Century Gothic"/>
              </a:rPr>
              <a:t>DE</a:t>
            </a:r>
            <a:r>
              <a:rPr sz="2900" b="1" spc="-5" dirty="0">
                <a:latin typeface="Century Gothic"/>
                <a:cs typeface="Century Gothic"/>
              </a:rPr>
              <a:t> </a:t>
            </a:r>
            <a:r>
              <a:rPr sz="2900" b="1" dirty="0">
                <a:latin typeface="Century Gothic"/>
                <a:cs typeface="Century Gothic"/>
              </a:rPr>
              <a:t>ORGANIZACIÓN</a:t>
            </a:r>
            <a:r>
              <a:rPr sz="2900" b="1" spc="-10" dirty="0">
                <a:latin typeface="Century Gothic"/>
                <a:cs typeface="Century Gothic"/>
              </a:rPr>
              <a:t> </a:t>
            </a:r>
            <a:r>
              <a:rPr sz="2900" b="1" dirty="0">
                <a:latin typeface="Century Gothic"/>
                <a:cs typeface="Century Gothic"/>
              </a:rPr>
              <a:t>EN</a:t>
            </a:r>
            <a:r>
              <a:rPr sz="2900" b="1" spc="-5" dirty="0">
                <a:latin typeface="Century Gothic"/>
                <a:cs typeface="Century Gothic"/>
              </a:rPr>
              <a:t> </a:t>
            </a:r>
            <a:r>
              <a:rPr lang="es-ES" sz="2900" b="1" spc="-5" dirty="0">
                <a:latin typeface="Century Gothic"/>
                <a:cs typeface="Century Gothic"/>
              </a:rPr>
              <a:t>                                      </a:t>
            </a:r>
            <a:r>
              <a:rPr sz="2900" b="1" spc="-25" dirty="0">
                <a:latin typeface="Century Gothic"/>
                <a:cs typeface="Century Gothic"/>
              </a:rPr>
              <a:t>LOS</a:t>
            </a:r>
            <a:r>
              <a:rPr lang="es-ES" sz="2900" spc="-25" dirty="0">
                <a:latin typeface="Century Gothic"/>
                <a:cs typeface="Century Gothic"/>
              </a:rPr>
              <a:t> </a:t>
            </a:r>
            <a:r>
              <a:rPr sz="2900" b="1" dirty="0">
                <a:latin typeface="Century Gothic"/>
                <a:cs typeface="Century Gothic"/>
              </a:rPr>
              <a:t>AYUNTAMIENTOS</a:t>
            </a:r>
            <a:r>
              <a:rPr sz="2900" b="1" spc="-15" dirty="0">
                <a:latin typeface="Century Gothic"/>
                <a:cs typeface="Century Gothic"/>
              </a:rPr>
              <a:t> </a:t>
            </a:r>
            <a:r>
              <a:rPr sz="2900" b="1" spc="-10" dirty="0">
                <a:latin typeface="Century Gothic"/>
                <a:cs typeface="Century Gothic"/>
              </a:rPr>
              <a:t>VASCOS</a:t>
            </a:r>
            <a:endParaRPr sz="2900" dirty="0">
              <a:latin typeface="Century Gothic"/>
              <a:cs typeface="Century Gothic"/>
            </a:endParaRPr>
          </a:p>
        </p:txBody>
      </p:sp>
      <p:sp>
        <p:nvSpPr>
          <p:cNvPr id="5" name="object 7">
            <a:extLst>
              <a:ext uri="{FF2B5EF4-FFF2-40B4-BE49-F238E27FC236}">
                <a16:creationId xmlns:a16="http://schemas.microsoft.com/office/drawing/2014/main" id="{E84A61DB-90BC-6438-4CFA-6BFB20C731C9}"/>
              </a:ext>
            </a:extLst>
          </p:cNvPr>
          <p:cNvSpPr txBox="1"/>
          <p:nvPr/>
        </p:nvSpPr>
        <p:spPr>
          <a:xfrm>
            <a:off x="3401567" y="3807978"/>
            <a:ext cx="2525395" cy="318677"/>
          </a:xfrm>
          <a:prstGeom prst="rect">
            <a:avLst/>
          </a:prstGeom>
          <a:solidFill>
            <a:srgbClr val="F592AA"/>
          </a:solidFill>
        </p:spPr>
        <p:txBody>
          <a:bodyPr vert="horz" wrap="square" lIns="0" tIns="4127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25"/>
              </a:spcBef>
            </a:pPr>
            <a:r>
              <a:rPr sz="1800" dirty="0">
                <a:latin typeface="Century Gothic"/>
                <a:cs typeface="Century Gothic"/>
              </a:rPr>
              <a:t>MANDATO</a:t>
            </a:r>
            <a:r>
              <a:rPr sz="1800" spc="30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20</a:t>
            </a:r>
            <a:r>
              <a:rPr lang="es-ES" sz="1800" spc="-10" dirty="0">
                <a:latin typeface="Century Gothic"/>
                <a:cs typeface="Century Gothic"/>
              </a:rPr>
              <a:t>23/2027</a:t>
            </a:r>
            <a:endParaRPr sz="1800" dirty="0">
              <a:latin typeface="Century Gothic"/>
              <a:cs typeface="Century Gothic"/>
            </a:endParaRPr>
          </a:p>
        </p:txBody>
      </p:sp>
      <p:pic>
        <p:nvPicPr>
          <p:cNvPr id="13" name="Imagen 12" descr="Interfaz de usuario gráfica, Código QR&#10;&#10;Descripción generada automáticamente">
            <a:extLst>
              <a:ext uri="{FF2B5EF4-FFF2-40B4-BE49-F238E27FC236}">
                <a16:creationId xmlns:a16="http://schemas.microsoft.com/office/drawing/2014/main" id="{04384973-F766-00AA-90AA-A4BBA57066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390664"/>
            <a:ext cx="4028947" cy="97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961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dirty="0">
                <a:latin typeface="Century Gothic"/>
                <a:cs typeface="Century Gothic"/>
              </a:rPr>
              <a:t>9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614393"/>
              </p:ext>
            </p:extLst>
          </p:nvPr>
        </p:nvGraphicFramePr>
        <p:xfrm>
          <a:off x="304800" y="2209800"/>
          <a:ext cx="8534399" cy="4162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7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72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53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7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3400">
                <a:tc gridSpan="5">
                  <a:txBody>
                    <a:bodyPr/>
                    <a:lstStyle/>
                    <a:p>
                      <a:pPr marL="107950">
                        <a:lnSpc>
                          <a:spcPts val="1610"/>
                        </a:lnSpc>
                        <a:spcBef>
                          <a:spcPts val="4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BIZKAIA:</a:t>
                      </a:r>
                      <a:r>
                        <a:rPr sz="1400" b="1" spc="-7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D.A</a:t>
                      </a:r>
                      <a:r>
                        <a:rPr sz="1400" b="1" spc="-4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5ª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NORMA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FORAL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5/2013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ESTABILIDAD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introducida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por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N.F</a:t>
                      </a:r>
                      <a:r>
                        <a:rPr lang="es-ES"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7/2016 DE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PRESUPUESTOS</a:t>
                      </a:r>
                      <a:r>
                        <a:rPr lang="es-ES"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PARA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2017)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50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5599">
                <a:tc>
                  <a:txBody>
                    <a:bodyPr/>
                    <a:lstStyle/>
                    <a:p>
                      <a:pPr marL="98425" algn="ctr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HABITANTES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L="389255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110"/>
                        </a:lnSpc>
                        <a:spcBef>
                          <a:spcPts val="60"/>
                        </a:spcBef>
                      </a:pPr>
                      <a:r>
                        <a:rPr lang="es-ES" sz="10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REFERENCIA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R="133985" algn="r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AÑO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es-ES" sz="10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2023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R="133350" algn="r">
                        <a:lnSpc>
                          <a:spcPts val="1125"/>
                        </a:lnSpc>
                        <a:spcBef>
                          <a:spcPts val="45"/>
                        </a:spcBef>
                      </a:pP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818"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s-ES"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lang="es-ES" sz="1200" b="1" spc="-5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b="1" dirty="0">
                          <a:latin typeface="Century Gothic"/>
                          <a:cs typeface="Century Gothic"/>
                        </a:rPr>
                        <a:t>100.001</a:t>
                      </a:r>
                      <a:r>
                        <a:rPr lang="es-ES" sz="12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b="1" spc="-10" dirty="0">
                          <a:latin typeface="Century Gothic"/>
                          <a:cs typeface="Century Gothic"/>
                        </a:rPr>
                        <a:t>hasta</a:t>
                      </a:r>
                      <a:endParaRPr lang="es-ES" sz="1200" dirty="0">
                        <a:latin typeface="Century Gothic"/>
                        <a:cs typeface="Century Gothic"/>
                      </a:endParaRPr>
                    </a:p>
                    <a:p>
                      <a:pPr marL="10160" marR="29209">
                        <a:lnSpc>
                          <a:spcPct val="100000"/>
                        </a:lnSpc>
                      </a:pPr>
                      <a:r>
                        <a:rPr lang="es-ES" sz="1200" b="1" dirty="0">
                          <a:latin typeface="Century Gothic"/>
                          <a:cs typeface="Century Gothic"/>
                        </a:rPr>
                        <a:t>150.000</a:t>
                      </a:r>
                      <a:r>
                        <a:rPr lang="es-ES" sz="1200" b="1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b="1" dirty="0">
                          <a:latin typeface="Century Gothic"/>
                          <a:cs typeface="Century Gothic"/>
                        </a:rPr>
                        <a:t>+</a:t>
                      </a:r>
                      <a:r>
                        <a:rPr lang="es-ES" sz="1200" b="1" spc="-4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b="1" spc="-10" dirty="0">
                          <a:latin typeface="Century Gothic"/>
                          <a:cs typeface="Century Gothic"/>
                        </a:rPr>
                        <a:t>cumplimiento </a:t>
                      </a:r>
                      <a:r>
                        <a:rPr lang="es-ES" sz="1200" b="1" dirty="0">
                          <a:latin typeface="Century Gothic"/>
                          <a:cs typeface="Century Gothic"/>
                        </a:rPr>
                        <a:t>objetivo</a:t>
                      </a:r>
                      <a:r>
                        <a:rPr lang="es-ES" sz="1200" b="1" spc="-7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b="1" spc="-20" dirty="0">
                          <a:latin typeface="Century Gothic"/>
                          <a:cs typeface="Century Gothic"/>
                        </a:rPr>
                        <a:t>deuda</a:t>
                      </a:r>
                      <a:endParaRPr lang="es-ES"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CONSEJERO/A</a:t>
                      </a:r>
                      <a:r>
                        <a:rPr lang="es-ES" sz="1000" spc="-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GOBIERNO VASCO</a:t>
                      </a:r>
                      <a:r>
                        <a:rPr lang="es-ES" sz="1000" spc="20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s-ES" sz="1000" spc="-25" noProof="0" dirty="0">
                          <a:latin typeface="Century Gothic"/>
                          <a:cs typeface="Century Gothic"/>
                        </a:rPr>
                        <a:t>5%</a:t>
                      </a:r>
                      <a:endParaRPr lang="es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95.929,84</a:t>
                      </a:r>
                      <a:endParaRPr kumimoji="0" sz="1000" b="0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97155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73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75.001 hasta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150.000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CONSEJERO/A</a:t>
                      </a:r>
                      <a:r>
                        <a:rPr lang="es-ES" sz="1000" spc="-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GOBIERNO VASCO</a:t>
                      </a:r>
                      <a:r>
                        <a:rPr lang="es-ES" sz="1000" spc="20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s-ES" sz="1000" spc="-25" noProof="0" dirty="0">
                          <a:latin typeface="Century Gothic"/>
                          <a:cs typeface="Century Gothic"/>
                        </a:rPr>
                        <a:t>10%</a:t>
                      </a:r>
                      <a:endParaRPr lang="es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90.880,90</a:t>
                      </a:r>
                    </a:p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sz="1000" b="0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97155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73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50.001 hasta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75.000.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CONSEJERO/A</a:t>
                      </a:r>
                      <a:r>
                        <a:rPr lang="es-ES" sz="1000" spc="-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GOBIERNO VASCO</a:t>
                      </a:r>
                      <a:r>
                        <a:rPr lang="es-ES" sz="1000" spc="20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s-ES" sz="1000" spc="-25" noProof="0" dirty="0">
                          <a:latin typeface="Century Gothic"/>
                          <a:cs typeface="Century Gothic"/>
                        </a:rPr>
                        <a:t>10%</a:t>
                      </a:r>
                      <a:endParaRPr lang="es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90.880,90</a:t>
                      </a:r>
                      <a:endParaRPr kumimoji="0" sz="1000" b="0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97155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615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20.001 hasta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50.000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CONSEJERO</a:t>
                      </a:r>
                      <a:r>
                        <a:rPr lang="es-ES" sz="1000" spc="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GOBIERNO VASCO</a:t>
                      </a:r>
                      <a:r>
                        <a:rPr lang="es-ES" sz="1000" spc="2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s-ES" sz="1000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spc="-25" noProof="0" dirty="0">
                          <a:latin typeface="Century Gothic"/>
                          <a:cs typeface="Century Gothic"/>
                        </a:rPr>
                        <a:t>15%</a:t>
                      </a:r>
                      <a:endParaRPr lang="es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85.831,96</a:t>
                      </a:r>
                    </a:p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sz="1000" b="0" i="0" u="none" strike="noStrike" kern="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/>
                        <a:ea typeface="+mn-ea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97155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474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10.001 hasta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20.000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lang="es-ES" sz="1000" spc="-6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spc="-20" noProof="0" dirty="0">
                          <a:latin typeface="Century Gothic"/>
                          <a:cs typeface="Century Gothic"/>
                        </a:rPr>
                        <a:t>GOBIERNO VASCO</a:t>
                      </a:r>
                      <a:endParaRPr lang="es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77.928,90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97155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2288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5.0001 hasta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10.000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lang="es-ES" sz="1000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GOBIERNO VASCO</a:t>
                      </a:r>
                      <a:r>
                        <a:rPr lang="es-ES" sz="1000" spc="204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s-ES" sz="1000" spc="-25" noProof="0" dirty="0">
                          <a:latin typeface="Century Gothic"/>
                          <a:cs typeface="Century Gothic"/>
                        </a:rPr>
                        <a:t>10%</a:t>
                      </a:r>
                      <a:endParaRPr lang="es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70.136,01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97155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504"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lang="es-ES"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b="1" dirty="0">
                          <a:latin typeface="Century Gothic"/>
                          <a:cs typeface="Century Gothic"/>
                        </a:rPr>
                        <a:t>2.001</a:t>
                      </a:r>
                      <a:r>
                        <a:rPr lang="es-ES" sz="1200" b="1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b="1" dirty="0">
                          <a:latin typeface="Century Gothic"/>
                          <a:cs typeface="Century Gothic"/>
                        </a:rPr>
                        <a:t>hasta</a:t>
                      </a:r>
                      <a:r>
                        <a:rPr lang="es-ES"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b="1" dirty="0">
                          <a:latin typeface="Century Gothic"/>
                          <a:cs typeface="Century Gothic"/>
                        </a:rPr>
                        <a:t>5.000</a:t>
                      </a:r>
                      <a:r>
                        <a:rPr lang="es-ES" sz="1200" b="1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b="1" spc="-50" dirty="0">
                          <a:latin typeface="Century Gothic"/>
                          <a:cs typeface="Century Gothic"/>
                        </a:rPr>
                        <a:t>+ </a:t>
                      </a:r>
                      <a:r>
                        <a:rPr lang="es-ES" sz="1200" b="1" spc="-10" dirty="0">
                          <a:latin typeface="Century Gothic"/>
                          <a:cs typeface="Century Gothic"/>
                        </a:rPr>
                        <a:t>cumplimiento</a:t>
                      </a:r>
                      <a:r>
                        <a:rPr lang="es-ES" sz="1200" b="1" spc="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200" b="1" spc="-10" dirty="0">
                          <a:latin typeface="Century Gothic"/>
                          <a:cs typeface="Century Gothic"/>
                        </a:rPr>
                        <a:t>objetivo deuda</a:t>
                      </a:r>
                      <a:endParaRPr lang="es-ES"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0160" marR="105410" algn="just">
                        <a:lnSpc>
                          <a:spcPct val="100000"/>
                        </a:lnSpc>
                      </a:pP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lang="es-ES" sz="1000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GOBIERNO VASCO</a:t>
                      </a:r>
                      <a:r>
                        <a:rPr lang="es-ES" sz="1000" spc="204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s-ES" sz="1000" spc="-25" noProof="0" dirty="0">
                          <a:latin typeface="Century Gothic"/>
                          <a:cs typeface="Century Gothic"/>
                        </a:rPr>
                        <a:t>15%</a:t>
                      </a:r>
                      <a:endParaRPr lang="es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66.239,57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97155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2288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4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1.000 hasta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5.000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lang="es-ES" sz="1000" spc="-2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GOBIERNO VASCO</a:t>
                      </a:r>
                      <a:r>
                        <a:rPr lang="es-ES" sz="1000" spc="204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lang="es-ES" sz="1000" spc="-25" noProof="0" dirty="0">
                          <a:latin typeface="Century Gothic"/>
                          <a:cs typeface="Century Gothic"/>
                        </a:rPr>
                        <a:t>25%</a:t>
                      </a:r>
                      <a:endParaRPr lang="es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58.446,68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97155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22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Capital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0160" marR="499109" indent="34925">
                        <a:lnSpc>
                          <a:spcPts val="1190"/>
                        </a:lnSpc>
                      </a:pPr>
                      <a:r>
                        <a:rPr lang="es-ES" sz="1000" b="0" noProof="0" dirty="0">
                          <a:latin typeface="Century Gothic"/>
                          <a:cs typeface="Century Gothic"/>
                        </a:rPr>
                        <a:t>90.</a:t>
                      </a:r>
                      <a:r>
                        <a:rPr lang="es-ES" sz="1000" b="0" spc="-1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b="0" noProof="0" dirty="0">
                          <a:latin typeface="Century Gothic"/>
                          <a:cs typeface="Century Gothic"/>
                        </a:rPr>
                        <a:t>000</a:t>
                      </a:r>
                      <a:r>
                        <a:rPr lang="es-ES" sz="1000" b="0" spc="15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b="0" noProof="0" dirty="0">
                          <a:latin typeface="Century Gothic"/>
                          <a:cs typeface="Century Gothic"/>
                        </a:rPr>
                        <a:t>€ 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lang="es-ES" sz="1000" spc="-5" noProof="0" dirty="0">
                          <a:latin typeface="Century Gothic"/>
                          <a:cs typeface="Century Gothic"/>
                        </a:rPr>
                        <a:t> efectos 1-1-2017 y </a:t>
                      </a:r>
                      <a:r>
                        <a:rPr lang="es-ES" sz="1000" spc="-10" noProof="0" dirty="0">
                          <a:latin typeface="Century Gothic"/>
                          <a:cs typeface="Century Gothic"/>
                        </a:rPr>
                        <a:t>actualización</a:t>
                      </a:r>
                      <a:r>
                        <a:rPr lang="es-ES" sz="100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spc="-20" noProof="0" dirty="0">
                          <a:latin typeface="Century Gothic"/>
                          <a:cs typeface="Century Gothic"/>
                        </a:rPr>
                        <a:t>según </a:t>
                      </a:r>
                      <a:r>
                        <a:rPr lang="es-ES" sz="1000" spc="-10" noProof="0" dirty="0">
                          <a:latin typeface="Century Gothic"/>
                          <a:cs typeface="Century Gothic"/>
                        </a:rPr>
                        <a:t>Consejero/a)</a:t>
                      </a:r>
                      <a:endParaRPr lang="es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221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Límite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 dedicaciones</a:t>
                      </a:r>
                      <a:r>
                        <a:rPr sz="1200" b="1" spc="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parciales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8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10160" marR="158750">
                        <a:lnSpc>
                          <a:spcPct val="100000"/>
                        </a:lnSpc>
                      </a:pPr>
                      <a:r>
                        <a:rPr lang="es-ES" sz="1000" spc="-10" noProof="0" dirty="0">
                          <a:latin typeface="Century Gothic"/>
                          <a:cs typeface="Century Gothic"/>
                        </a:rPr>
                        <a:t>Aplicación porcentaje dedicación a límites anteriores. Si menor o igual a 1.000 habitantes; porcentaje sobre límite del tramo 1.000 hasta 5.000.</a:t>
                      </a:r>
                    </a:p>
                    <a:p>
                      <a:pPr marL="10160" marR="158750">
                        <a:lnSpc>
                          <a:spcPct val="100000"/>
                        </a:lnSpc>
                      </a:pPr>
                      <a:endParaRPr lang="es-ES" sz="10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420116" y="498728"/>
            <a:ext cx="8114284" cy="164724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dirty="0">
                <a:latin typeface="Century Gothic"/>
                <a:cs typeface="Century Gothic"/>
              </a:rPr>
              <a:t>Régimen</a:t>
            </a:r>
            <a:r>
              <a:rPr sz="2300" b="1" spc="-50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dedicaciones</a:t>
            </a:r>
            <a:r>
              <a:rPr sz="2300" b="1" spc="-55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y</a:t>
            </a:r>
            <a:r>
              <a:rPr sz="2300" b="1" spc="-30" dirty="0">
                <a:latin typeface="Century Gothic"/>
                <a:cs typeface="Century Gothic"/>
              </a:rPr>
              <a:t> </a:t>
            </a:r>
            <a:r>
              <a:rPr sz="2300" b="1" spc="-10" dirty="0">
                <a:latin typeface="Century Gothic"/>
                <a:cs typeface="Century Gothic"/>
              </a:rPr>
              <a:t>retribuciones</a:t>
            </a:r>
            <a:endParaRPr sz="23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6.-</a:t>
            </a:r>
            <a:r>
              <a:rPr sz="2000" b="1" dirty="0">
                <a:latin typeface="Century Gothic"/>
                <a:cs typeface="Century Gothic"/>
              </a:rPr>
              <a:t>Régimen</a:t>
            </a:r>
            <a:r>
              <a:rPr sz="2000" b="1" spc="-5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de</a:t>
            </a:r>
            <a:r>
              <a:rPr sz="2000" b="1" spc="-25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retribuciones</a:t>
            </a:r>
            <a:r>
              <a:rPr sz="2000" spc="-10" dirty="0">
                <a:latin typeface="Century Gothic"/>
                <a:cs typeface="Century Gothic"/>
              </a:rPr>
              <a:t>:</a:t>
            </a:r>
            <a:endParaRPr sz="2000" dirty="0">
              <a:latin typeface="Century Gothic"/>
              <a:cs typeface="Century Gothic"/>
            </a:endParaRPr>
          </a:p>
          <a:p>
            <a:pPr marL="79375">
              <a:lnSpc>
                <a:spcPct val="100000"/>
              </a:lnSpc>
              <a:spcBef>
                <a:spcPts val="944"/>
              </a:spcBef>
            </a:pPr>
            <a:r>
              <a:rPr sz="1800" b="1" dirty="0">
                <a:solidFill>
                  <a:srgbClr val="FFFFFF"/>
                </a:solidFill>
                <a:latin typeface="Century Gothic"/>
                <a:cs typeface="Century Gothic"/>
              </a:rPr>
              <a:t>a)</a:t>
            </a:r>
            <a:r>
              <a:rPr sz="18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Límites</a:t>
            </a:r>
            <a:r>
              <a:rPr sz="1800" b="1" spc="-3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establecidos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por</a:t>
            </a:r>
            <a:r>
              <a:rPr sz="1800" spc="-2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normativa</a:t>
            </a:r>
            <a:r>
              <a:rPr sz="1800" b="1" spc="-3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foral</a:t>
            </a:r>
            <a:r>
              <a:rPr sz="1800" b="1" spc="-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de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cada</a:t>
            </a:r>
            <a:r>
              <a:rPr sz="1800" spc="-3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territorio</a:t>
            </a:r>
            <a:r>
              <a:rPr sz="1800" spc="-3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por</a:t>
            </a:r>
            <a:r>
              <a:rPr sz="1800" spc="-25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todos</a:t>
            </a:r>
            <a:endParaRPr sz="1800" dirty="0">
              <a:latin typeface="Century Gothic"/>
              <a:cs typeface="Century Gothic"/>
            </a:endParaRPr>
          </a:p>
          <a:p>
            <a:pPr marL="79375">
              <a:lnSpc>
                <a:spcPct val="100000"/>
              </a:lnSpc>
              <a:spcBef>
                <a:spcPts val="219"/>
              </a:spcBef>
            </a:pPr>
            <a:r>
              <a:rPr sz="1800" dirty="0">
                <a:latin typeface="Century Gothic"/>
                <a:cs typeface="Century Gothic"/>
              </a:rPr>
              <a:t>los</a:t>
            </a:r>
            <a:r>
              <a:rPr sz="1800" spc="-3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conceptos</a:t>
            </a:r>
            <a:r>
              <a:rPr lang="es-ES" sz="1800" spc="1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retributivos -retribuciones brutas-</a:t>
            </a:r>
            <a:r>
              <a:rPr sz="1800" spc="-3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y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asistencias</a:t>
            </a:r>
            <a:r>
              <a:rPr sz="1800" spc="-1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(</a:t>
            </a:r>
            <a:r>
              <a:rPr sz="1800" spc="-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excluidos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trienios)</a:t>
            </a:r>
            <a:endParaRPr sz="18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25" dirty="0">
                <a:latin typeface="Century Gothic"/>
                <a:cs typeface="Century Gothic"/>
              </a:rPr>
              <a:t>10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04801" y="4268851"/>
            <a:ext cx="8763000" cy="24827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7180" indent="-285115">
              <a:lnSpc>
                <a:spcPct val="100000"/>
              </a:lnSpc>
              <a:spcBef>
                <a:spcPts val="100"/>
              </a:spcBef>
              <a:buClr>
                <a:srgbClr val="FFFFFF"/>
              </a:buClr>
              <a:buAutoNum type="alphaLcParenR" startAt="2"/>
              <a:tabLst>
                <a:tab pos="297815" algn="l"/>
              </a:tabLst>
            </a:pPr>
            <a:r>
              <a:rPr sz="1700" b="1" dirty="0">
                <a:latin typeface="Century Gothic"/>
                <a:cs typeface="Century Gothic"/>
              </a:rPr>
              <a:t>Concejal/a</a:t>
            </a:r>
            <a:r>
              <a:rPr lang="es-ES" sz="1700" b="1" spc="-25" dirty="0">
                <a:latin typeface="Century Gothic"/>
                <a:cs typeface="Century Gothic"/>
              </a:rPr>
              <a:t> oposición </a:t>
            </a:r>
            <a:r>
              <a:rPr sz="1700" b="1" dirty="0">
                <a:latin typeface="Century Gothic"/>
                <a:cs typeface="Century Gothic"/>
              </a:rPr>
              <a:t>con</a:t>
            </a:r>
            <a:r>
              <a:rPr sz="1700" b="1" spc="-25" dirty="0">
                <a:latin typeface="Century Gothic"/>
                <a:cs typeface="Century Gothic"/>
              </a:rPr>
              <a:t> </a:t>
            </a:r>
            <a:r>
              <a:rPr sz="1700" b="1" dirty="0">
                <a:latin typeface="Century Gothic"/>
                <a:cs typeface="Century Gothic"/>
              </a:rPr>
              <a:t>dedicación</a:t>
            </a:r>
            <a:r>
              <a:rPr sz="1700" b="1" spc="-25" dirty="0">
                <a:latin typeface="Century Gothic"/>
                <a:cs typeface="Century Gothic"/>
              </a:rPr>
              <a:t> </a:t>
            </a:r>
            <a:r>
              <a:rPr sz="1700" b="1" dirty="0">
                <a:latin typeface="Century Gothic"/>
                <a:cs typeface="Century Gothic"/>
              </a:rPr>
              <a:t>exclusiva</a:t>
            </a:r>
            <a:r>
              <a:rPr sz="1700" b="1" spc="-30" dirty="0">
                <a:latin typeface="Century Gothic"/>
                <a:cs typeface="Century Gothic"/>
              </a:rPr>
              <a:t> </a:t>
            </a:r>
            <a:r>
              <a:rPr sz="1700" b="1" dirty="0">
                <a:latin typeface="Century Gothic"/>
                <a:cs typeface="Century Gothic"/>
              </a:rPr>
              <a:t>o</a:t>
            </a:r>
            <a:r>
              <a:rPr sz="1700" b="1" spc="-25" dirty="0">
                <a:latin typeface="Century Gothic"/>
                <a:cs typeface="Century Gothic"/>
              </a:rPr>
              <a:t> </a:t>
            </a:r>
            <a:r>
              <a:rPr sz="1700" b="1" dirty="0">
                <a:latin typeface="Century Gothic"/>
                <a:cs typeface="Century Gothic"/>
              </a:rPr>
              <a:t>parcial</a:t>
            </a:r>
            <a:r>
              <a:rPr sz="1700" b="1" spc="-25" dirty="0">
                <a:latin typeface="Century Gothic"/>
                <a:cs typeface="Century Gothic"/>
              </a:rPr>
              <a:t> </a:t>
            </a:r>
            <a:r>
              <a:rPr sz="1700" b="1" dirty="0">
                <a:latin typeface="Century Gothic"/>
                <a:cs typeface="Century Gothic"/>
              </a:rPr>
              <a:t>garantizada</a:t>
            </a:r>
            <a:r>
              <a:rPr sz="1700" b="1" spc="-20" dirty="0">
                <a:latin typeface="Century Gothic"/>
                <a:cs typeface="Century Gothic"/>
              </a:rPr>
              <a:t> </a:t>
            </a:r>
            <a:r>
              <a:rPr sz="1700" b="1" dirty="0">
                <a:latin typeface="Century Gothic"/>
                <a:cs typeface="Century Gothic"/>
              </a:rPr>
              <a:t>por</a:t>
            </a:r>
            <a:r>
              <a:rPr sz="1700" b="1" spc="-20" dirty="0">
                <a:latin typeface="Century Gothic"/>
                <a:cs typeface="Century Gothic"/>
              </a:rPr>
              <a:t> </a:t>
            </a:r>
            <a:r>
              <a:rPr sz="1700" b="1" spc="-10" dirty="0">
                <a:latin typeface="Century Gothic"/>
                <a:cs typeface="Century Gothic"/>
              </a:rPr>
              <a:t>LILE:</a:t>
            </a:r>
            <a:endParaRPr sz="1700" dirty="0">
              <a:latin typeface="Century Gothic"/>
              <a:cs typeface="Century Gothic"/>
            </a:endParaRPr>
          </a:p>
          <a:p>
            <a:pPr marL="13970" marR="269875" lvl="1" indent="67945">
              <a:lnSpc>
                <a:spcPct val="100000"/>
              </a:lnSpc>
              <a:spcBef>
                <a:spcPts val="930"/>
              </a:spcBef>
              <a:buClr>
                <a:srgbClr val="FFFFFF"/>
              </a:buClr>
              <a:buSzPct val="92307"/>
              <a:buFont typeface="Segoe UI"/>
              <a:buChar char="•"/>
              <a:tabLst>
                <a:tab pos="81915" algn="l"/>
              </a:tabLst>
            </a:pP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ACUERDO</a:t>
            </a:r>
            <a:r>
              <a:rPr sz="13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de</a:t>
            </a:r>
            <a:r>
              <a:rPr sz="13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EUDEL:</a:t>
            </a:r>
            <a:r>
              <a:rPr sz="1300" b="1" spc="-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Retribución</a:t>
            </a:r>
            <a:r>
              <a:rPr sz="1300" b="1" spc="-5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concejal/a</a:t>
            </a:r>
            <a:r>
              <a:rPr sz="1300" b="1" spc="-5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equipo</a:t>
            </a:r>
            <a:r>
              <a:rPr sz="13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de</a:t>
            </a:r>
            <a:r>
              <a:rPr sz="13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gobierno</a:t>
            </a:r>
            <a:r>
              <a:rPr sz="13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con</a:t>
            </a:r>
            <a:r>
              <a:rPr sz="13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dedicación</a:t>
            </a:r>
            <a:r>
              <a:rPr sz="1300" b="1" spc="-6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exclusiva</a:t>
            </a:r>
            <a:r>
              <a:rPr sz="13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con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menor</a:t>
            </a:r>
            <a:r>
              <a:rPr sz="13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retribución</a:t>
            </a:r>
            <a:r>
              <a:rPr sz="1300" b="1" spc="-4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menos</a:t>
            </a:r>
            <a:r>
              <a:rPr sz="13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el</a:t>
            </a:r>
            <a:r>
              <a:rPr sz="13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10%.</a:t>
            </a:r>
            <a:r>
              <a:rPr sz="13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Si</a:t>
            </a:r>
            <a:r>
              <a:rPr sz="13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dedicación</a:t>
            </a:r>
            <a:r>
              <a:rPr sz="1300" b="1" spc="-7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parcial:</a:t>
            </a:r>
            <a:r>
              <a:rPr sz="1300" b="1" spc="-5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aplicar</a:t>
            </a:r>
            <a:r>
              <a:rPr sz="1300" b="1" spc="-5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también</a:t>
            </a:r>
            <a:r>
              <a:rPr sz="13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CF1240"/>
                </a:solidFill>
                <a:latin typeface="Century Gothic"/>
                <a:cs typeface="Century Gothic"/>
              </a:rPr>
              <a:t>porcentaje</a:t>
            </a:r>
            <a:r>
              <a:rPr sz="13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3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dedicación.</a:t>
            </a:r>
            <a:endParaRPr sz="1300" b="1" dirty="0">
              <a:latin typeface="Century Gothic"/>
              <a:cs typeface="Century Gothic"/>
            </a:endParaRPr>
          </a:p>
          <a:p>
            <a:pPr marL="13970" marR="173990" indent="280670">
              <a:lnSpc>
                <a:spcPct val="100000"/>
              </a:lnSpc>
              <a:spcBef>
                <a:spcPts val="994"/>
              </a:spcBef>
              <a:buClr>
                <a:srgbClr val="FFFFFF"/>
              </a:buClr>
              <a:buFont typeface="Century Gothic"/>
              <a:buAutoNum type="alphaLcParenR" startAt="3"/>
              <a:tabLst>
                <a:tab pos="294640" algn="l"/>
              </a:tabLst>
            </a:pPr>
            <a:r>
              <a:rPr sz="1700" dirty="0">
                <a:latin typeface="Century Gothic"/>
                <a:cs typeface="Century Gothic"/>
              </a:rPr>
              <a:t>Retribución</a:t>
            </a:r>
            <a:r>
              <a:rPr sz="1700" spc="-35" dirty="0">
                <a:latin typeface="Century Gothic"/>
                <a:cs typeface="Century Gothic"/>
              </a:rPr>
              <a:t> </a:t>
            </a:r>
            <a:r>
              <a:rPr sz="1700" b="1" dirty="0">
                <a:latin typeface="Century Gothic"/>
                <a:cs typeface="Century Gothic"/>
              </a:rPr>
              <a:t>concejales/as</a:t>
            </a:r>
            <a:r>
              <a:rPr sz="1700" b="1" spc="-35" dirty="0">
                <a:latin typeface="Century Gothic"/>
                <a:cs typeface="Century Gothic"/>
              </a:rPr>
              <a:t> </a:t>
            </a:r>
            <a:r>
              <a:rPr sz="1700" b="1" dirty="0">
                <a:latin typeface="Century Gothic"/>
                <a:cs typeface="Century Gothic"/>
              </a:rPr>
              <a:t>equipo</a:t>
            </a:r>
            <a:r>
              <a:rPr sz="1700" b="1" spc="-25" dirty="0">
                <a:latin typeface="Century Gothic"/>
                <a:cs typeface="Century Gothic"/>
              </a:rPr>
              <a:t> </a:t>
            </a:r>
            <a:r>
              <a:rPr sz="1700" b="1" dirty="0">
                <a:latin typeface="Century Gothic"/>
                <a:cs typeface="Century Gothic"/>
              </a:rPr>
              <a:t>gobierno</a:t>
            </a:r>
            <a:r>
              <a:rPr sz="1700" dirty="0">
                <a:latin typeface="Century Gothic"/>
                <a:cs typeface="Century Gothic"/>
              </a:rPr>
              <a:t>:</a:t>
            </a:r>
            <a:r>
              <a:rPr sz="1700" spc="-3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Retribución</a:t>
            </a:r>
            <a:r>
              <a:rPr sz="1700" spc="-3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Alcaldía</a:t>
            </a:r>
            <a:r>
              <a:rPr sz="1700" spc="-50" dirty="0">
                <a:latin typeface="Century Gothic"/>
                <a:cs typeface="Century Gothic"/>
              </a:rPr>
              <a:t> </a:t>
            </a:r>
            <a:r>
              <a:rPr sz="1700" spc="-10" dirty="0">
                <a:latin typeface="Century Gothic"/>
                <a:cs typeface="Century Gothic"/>
              </a:rPr>
              <a:t>menos </a:t>
            </a:r>
            <a:r>
              <a:rPr sz="1700" dirty="0">
                <a:latin typeface="Century Gothic"/>
                <a:cs typeface="Century Gothic"/>
              </a:rPr>
              <a:t>un</a:t>
            </a:r>
            <a:r>
              <a:rPr sz="1700" spc="-4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porcentaje,</a:t>
            </a:r>
            <a:r>
              <a:rPr sz="1700" spc="-3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según</a:t>
            </a:r>
            <a:r>
              <a:rPr sz="1700" spc="-20" dirty="0">
                <a:latin typeface="Century Gothic"/>
                <a:cs typeface="Century Gothic"/>
              </a:rPr>
              <a:t> </a:t>
            </a:r>
            <a:r>
              <a:rPr sz="1700" spc="-10" dirty="0">
                <a:latin typeface="Century Gothic"/>
                <a:cs typeface="Century Gothic"/>
              </a:rPr>
              <a:t>responsabilidad.</a:t>
            </a:r>
            <a:endParaRPr sz="1700" dirty="0">
              <a:latin typeface="Century Gothic"/>
              <a:cs typeface="Century Gothic"/>
            </a:endParaRPr>
          </a:p>
          <a:p>
            <a:pPr marL="13970" marR="5080" indent="285750">
              <a:lnSpc>
                <a:spcPct val="100000"/>
              </a:lnSpc>
              <a:spcBef>
                <a:spcPts val="1010"/>
              </a:spcBef>
              <a:buClr>
                <a:srgbClr val="FFFFFF"/>
              </a:buClr>
              <a:buFont typeface="Century Gothic"/>
              <a:buAutoNum type="alphaLcParenR" startAt="3"/>
              <a:tabLst>
                <a:tab pos="299720" algn="l"/>
              </a:tabLst>
            </a:pPr>
            <a:r>
              <a:rPr sz="1700" dirty="0">
                <a:latin typeface="Century Gothic"/>
                <a:cs typeface="Century Gothic"/>
              </a:rPr>
              <a:t>Suma</a:t>
            </a:r>
            <a:r>
              <a:rPr sz="1700" spc="-1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porcentajes</a:t>
            </a:r>
            <a:r>
              <a:rPr sz="1700" spc="-3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dedicación</a:t>
            </a:r>
            <a:r>
              <a:rPr sz="1700" spc="-2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y</a:t>
            </a:r>
            <a:r>
              <a:rPr sz="1700" spc="-4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retribuciones</a:t>
            </a:r>
            <a:r>
              <a:rPr sz="1700" spc="-4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de</a:t>
            </a:r>
            <a:r>
              <a:rPr sz="1700" spc="-2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oposición</a:t>
            </a:r>
            <a:r>
              <a:rPr sz="1700" spc="-4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no</a:t>
            </a:r>
            <a:r>
              <a:rPr sz="1700" spc="-3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mayor</a:t>
            </a:r>
            <a:r>
              <a:rPr sz="1700" spc="-5" dirty="0">
                <a:latin typeface="Century Gothic"/>
                <a:cs typeface="Century Gothic"/>
              </a:rPr>
              <a:t> </a:t>
            </a:r>
            <a:r>
              <a:rPr sz="1700" spc="-25" dirty="0">
                <a:latin typeface="Century Gothic"/>
                <a:cs typeface="Century Gothic"/>
              </a:rPr>
              <a:t>que </a:t>
            </a:r>
            <a:r>
              <a:rPr sz="1700" dirty="0">
                <a:latin typeface="Century Gothic"/>
                <a:cs typeface="Century Gothic"/>
              </a:rPr>
              <a:t>equipo</a:t>
            </a:r>
            <a:r>
              <a:rPr sz="1700" spc="-3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gobierno</a:t>
            </a:r>
            <a:r>
              <a:rPr sz="1700" spc="-25" dirty="0">
                <a:latin typeface="Century Gothic"/>
                <a:cs typeface="Century Gothic"/>
              </a:rPr>
              <a:t> </a:t>
            </a:r>
            <a:r>
              <a:rPr sz="1700" spc="-10" dirty="0">
                <a:latin typeface="Century Gothic"/>
                <a:cs typeface="Century Gothic"/>
              </a:rPr>
              <a:t>(</a:t>
            </a:r>
            <a:r>
              <a:rPr sz="1700" b="1" spc="-10" dirty="0">
                <a:latin typeface="Century Gothic"/>
                <a:cs typeface="Century Gothic"/>
              </a:rPr>
              <a:t>recomendación</a:t>
            </a:r>
            <a:r>
              <a:rPr sz="1700" spc="-10" dirty="0">
                <a:latin typeface="Century Gothic"/>
                <a:cs typeface="Century Gothic"/>
              </a:rPr>
              <a:t>)</a:t>
            </a:r>
            <a:endParaRPr sz="1700" dirty="0">
              <a:latin typeface="Century Gothic"/>
              <a:cs typeface="Century Gothic"/>
            </a:endParaRPr>
          </a:p>
          <a:p>
            <a:pPr marL="294640" indent="-280670">
              <a:lnSpc>
                <a:spcPct val="100000"/>
              </a:lnSpc>
              <a:spcBef>
                <a:spcPts val="994"/>
              </a:spcBef>
              <a:buClr>
                <a:srgbClr val="FFFFFF"/>
              </a:buClr>
              <a:buFont typeface="Century Gothic"/>
              <a:buAutoNum type="alphaLcParenR" startAt="3"/>
              <a:tabLst>
                <a:tab pos="294640" algn="l"/>
              </a:tabLst>
            </a:pPr>
            <a:r>
              <a:rPr sz="1700" dirty="0">
                <a:latin typeface="Century Gothic"/>
                <a:cs typeface="Century Gothic"/>
              </a:rPr>
              <a:t>Acordar</a:t>
            </a:r>
            <a:r>
              <a:rPr sz="1700" spc="-3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también</a:t>
            </a:r>
            <a:r>
              <a:rPr sz="1700" spc="-1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el</a:t>
            </a:r>
            <a:r>
              <a:rPr sz="1700" spc="-2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régimen</a:t>
            </a:r>
            <a:r>
              <a:rPr sz="1700" spc="-3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de</a:t>
            </a:r>
            <a:r>
              <a:rPr sz="1700" spc="-15" dirty="0">
                <a:latin typeface="Century Gothic"/>
                <a:cs typeface="Century Gothic"/>
              </a:rPr>
              <a:t> </a:t>
            </a:r>
            <a:r>
              <a:rPr sz="1700" b="1" dirty="0">
                <a:latin typeface="Century Gothic"/>
                <a:cs typeface="Century Gothic"/>
              </a:rPr>
              <a:t>actualización</a:t>
            </a:r>
            <a:r>
              <a:rPr sz="1700" b="1" spc="-5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de</a:t>
            </a:r>
            <a:r>
              <a:rPr sz="1700" spc="-10" dirty="0">
                <a:latin typeface="Century Gothic"/>
                <a:cs typeface="Century Gothic"/>
              </a:rPr>
              <a:t> </a:t>
            </a:r>
            <a:r>
              <a:rPr sz="1700" dirty="0">
                <a:latin typeface="Century Gothic"/>
                <a:cs typeface="Century Gothic"/>
              </a:rPr>
              <a:t>las</a:t>
            </a:r>
            <a:r>
              <a:rPr sz="1700" spc="-35" dirty="0">
                <a:latin typeface="Century Gothic"/>
                <a:cs typeface="Century Gothic"/>
              </a:rPr>
              <a:t> </a:t>
            </a:r>
            <a:r>
              <a:rPr sz="1700" spc="-10" dirty="0">
                <a:latin typeface="Century Gothic"/>
                <a:cs typeface="Century Gothic"/>
              </a:rPr>
              <a:t>retribuciones</a:t>
            </a:r>
            <a:endParaRPr sz="1700" dirty="0">
              <a:latin typeface="Century Gothic"/>
              <a:cs typeface="Century Gothic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4347205"/>
              </p:ext>
            </p:extLst>
          </p:nvPr>
        </p:nvGraphicFramePr>
        <p:xfrm>
          <a:off x="593928" y="1264285"/>
          <a:ext cx="7830184" cy="28137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2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5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1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0135">
                <a:tc gridSpan="4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Araba: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NF 17/2019 DE RÉGIMEN RETRIBUTIVO MIEMBROS CORPORACIONES LOCALES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66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0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98425"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HABITANTES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REFERENCIA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 dirty="0">
                        <a:latin typeface="Times New Roman"/>
                        <a:cs typeface="Times New Roman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AÑO</a:t>
                      </a:r>
                      <a:r>
                        <a:rPr sz="1000" b="1" spc="-3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000" b="1" spc="-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2023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816">
                <a:tc>
                  <a:txBody>
                    <a:bodyPr/>
                    <a:lstStyle/>
                    <a:p>
                      <a:pPr marL="8890">
                        <a:lnSpc>
                          <a:spcPts val="1410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20.001</a:t>
                      </a:r>
                      <a:r>
                        <a:rPr sz="12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hasta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50.000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CONSEJERO</a:t>
                      </a:r>
                      <a:r>
                        <a:rPr sz="1000" spc="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GO</a:t>
                      </a:r>
                      <a:r>
                        <a:rPr lang="es-ES" sz="1000" dirty="0">
                          <a:latin typeface="Century Gothic"/>
                          <a:cs typeface="Century Gothic"/>
                        </a:rPr>
                        <a:t>BIERNO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VA</a:t>
                      </a:r>
                      <a:r>
                        <a:rPr lang="es-ES" sz="1000" dirty="0">
                          <a:latin typeface="Century Gothic"/>
                          <a:cs typeface="Century Gothic"/>
                        </a:rPr>
                        <a:t>SCO</a:t>
                      </a:r>
                      <a:r>
                        <a:rPr sz="1000" spc="2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sz="10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15%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85.831,96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410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216">
                <a:tc>
                  <a:txBody>
                    <a:bodyPr/>
                    <a:lstStyle/>
                    <a:p>
                      <a:pPr marL="8890">
                        <a:lnSpc>
                          <a:spcPts val="1410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10.001</a:t>
                      </a:r>
                      <a:r>
                        <a:rPr sz="1200" b="1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hasta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20.000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sz="1000" spc="-6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0" dirty="0">
                          <a:latin typeface="Century Gothic"/>
                          <a:cs typeface="Century Gothic"/>
                        </a:rPr>
                        <a:t>GO</a:t>
                      </a:r>
                      <a:r>
                        <a:rPr lang="es-ES" sz="1000" spc="-20" dirty="0">
                          <a:latin typeface="Century Gothic"/>
                          <a:cs typeface="Century Gothic"/>
                        </a:rPr>
                        <a:t>BIERNO </a:t>
                      </a:r>
                      <a:r>
                        <a:rPr sz="1000" spc="-20" dirty="0">
                          <a:latin typeface="Century Gothic"/>
                          <a:cs typeface="Century Gothic"/>
                        </a:rPr>
                        <a:t>VA</a:t>
                      </a:r>
                      <a:r>
                        <a:rPr lang="es-ES" sz="1000" spc="-20" dirty="0">
                          <a:latin typeface="Century Gothic"/>
                          <a:cs typeface="Century Gothic"/>
                        </a:rPr>
                        <a:t>SCO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77.928,90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410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149">
                <a:tc>
                  <a:txBody>
                    <a:bodyPr/>
                    <a:lstStyle/>
                    <a:p>
                      <a:pPr marL="8890">
                        <a:lnSpc>
                          <a:spcPts val="1410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5.0001</a:t>
                      </a:r>
                      <a:r>
                        <a:rPr sz="12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hasta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10.000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sz="10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GO</a:t>
                      </a:r>
                      <a:r>
                        <a:rPr lang="es-ES" sz="1000" dirty="0">
                          <a:latin typeface="Century Gothic"/>
                          <a:cs typeface="Century Gothic"/>
                        </a:rPr>
                        <a:t>BIERNO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VA</a:t>
                      </a:r>
                      <a:r>
                        <a:rPr lang="es-ES" sz="1000" dirty="0">
                          <a:latin typeface="Century Gothic"/>
                          <a:cs typeface="Century Gothic"/>
                        </a:rPr>
                        <a:t>SCO</a:t>
                      </a:r>
                      <a:r>
                        <a:rPr sz="1000" spc="204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10%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70.136,01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410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349">
                <a:tc>
                  <a:txBody>
                    <a:bodyPr/>
                    <a:lstStyle/>
                    <a:p>
                      <a:pPr marL="8890">
                        <a:lnSpc>
                          <a:spcPts val="1415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s-ES" sz="1200" b="1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.001</a:t>
                      </a:r>
                      <a:r>
                        <a:rPr sz="1200" b="1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hasta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5.000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sz="10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GO</a:t>
                      </a:r>
                      <a:r>
                        <a:rPr lang="es-ES" sz="1000" dirty="0">
                          <a:latin typeface="Century Gothic"/>
                          <a:cs typeface="Century Gothic"/>
                        </a:rPr>
                        <a:t>BIERNO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VA</a:t>
                      </a:r>
                      <a:r>
                        <a:rPr lang="es-ES" sz="1000" dirty="0">
                          <a:latin typeface="Century Gothic"/>
                          <a:cs typeface="Century Gothic"/>
                        </a:rPr>
                        <a:t>SCO</a:t>
                      </a:r>
                      <a:r>
                        <a:rPr sz="1000" spc="204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sz="1000" spc="-20" dirty="0">
                          <a:latin typeface="Century Gothic"/>
                          <a:cs typeface="Century Gothic"/>
                        </a:rPr>
                        <a:t>15%*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66.239,57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1282">
                <a:tc>
                  <a:txBody>
                    <a:bodyPr/>
                    <a:lstStyle/>
                    <a:p>
                      <a:pPr marL="8890">
                        <a:lnSpc>
                          <a:spcPts val="1415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Hasta</a:t>
                      </a:r>
                      <a:r>
                        <a:rPr sz="12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es-ES" sz="1200" b="1" spc="-10" dirty="0">
                          <a:latin typeface="Arial"/>
                          <a:cs typeface="Arial"/>
                        </a:rPr>
                        <a:t> 1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.000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sz="10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GO</a:t>
                      </a:r>
                      <a:r>
                        <a:rPr lang="es-ES" sz="1000" dirty="0">
                          <a:latin typeface="Century Gothic"/>
                          <a:cs typeface="Century Gothic"/>
                        </a:rPr>
                        <a:t>BIERNO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VA</a:t>
                      </a:r>
                      <a:r>
                        <a:rPr lang="es-ES" sz="1000" dirty="0">
                          <a:latin typeface="Century Gothic"/>
                          <a:cs typeface="Century Gothic"/>
                        </a:rPr>
                        <a:t>SCO</a:t>
                      </a:r>
                      <a:r>
                        <a:rPr sz="1000" spc="204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25%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lvl="0" indent="0" algn="r" defTabSz="914400" eaLnBrk="1" fontAlgn="auto" latinLnBrk="0" hangingPunct="1">
                        <a:lnSpc>
                          <a:spcPts val="14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u-ES" sz="1000" b="0" i="0" u="none" strike="noStrike" kern="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/>
                          <a:ea typeface="+mn-ea"/>
                          <a:cs typeface="Arial"/>
                        </a:rPr>
                        <a:t>58.446,68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7950" algn="r">
                        <a:lnSpc>
                          <a:spcPts val="1415"/>
                        </a:lnSpc>
                      </a:pP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682">
                <a:tc>
                  <a:txBody>
                    <a:bodyPr/>
                    <a:lstStyle/>
                    <a:p>
                      <a:pPr marL="8890">
                        <a:lnSpc>
                          <a:spcPts val="1415"/>
                        </a:lnSpc>
                      </a:pPr>
                      <a:r>
                        <a:rPr sz="1200" b="1" spc="-10" dirty="0">
                          <a:latin typeface="Arial"/>
                          <a:cs typeface="Arial"/>
                        </a:rPr>
                        <a:t>Capital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9</a:t>
                      </a:r>
                      <a:r>
                        <a:rPr lang="es-ES" sz="1000" dirty="0">
                          <a:latin typeface="Century Gothic"/>
                          <a:cs typeface="Century Gothic"/>
                        </a:rPr>
                        <a:t>5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.</a:t>
                      </a:r>
                      <a:r>
                        <a:rPr sz="10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000</a:t>
                      </a:r>
                      <a:r>
                        <a:rPr sz="1000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€</a:t>
                      </a:r>
                      <a:r>
                        <a:rPr sz="10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lang="es-ES" sz="1000" spc="-10" dirty="0">
                          <a:latin typeface="Century Gothic"/>
                          <a:cs typeface="Century Gothic"/>
                        </a:rPr>
                        <a:t>efectos 5-11-2019 y </a:t>
                      </a:r>
                      <a:r>
                        <a:rPr lang="es-ES" sz="1000" spc="-10" dirty="0" err="1">
                          <a:latin typeface="Century Gothic"/>
                          <a:cs typeface="Century Gothic"/>
                        </a:rPr>
                        <a:t>act</a:t>
                      </a:r>
                      <a:r>
                        <a:rPr sz="1000" spc="-10" dirty="0" err="1">
                          <a:latin typeface="Century Gothic"/>
                          <a:cs typeface="Century Gothic"/>
                        </a:rPr>
                        <a:t>ualización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según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Consejero/a)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3684">
                <a:tc>
                  <a:txBody>
                    <a:bodyPr/>
                    <a:lstStyle/>
                    <a:p>
                      <a:pPr marL="8890">
                        <a:lnSpc>
                          <a:spcPts val="1415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Límite</a:t>
                      </a:r>
                      <a:r>
                        <a:rPr sz="1200" b="1" spc="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dedicaciones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parciales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Aplicación</a:t>
                      </a:r>
                      <a:r>
                        <a:rPr sz="10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porcentaje</a:t>
                      </a:r>
                      <a:r>
                        <a:rPr sz="1000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dedicación</a:t>
                      </a:r>
                      <a:r>
                        <a:rPr sz="10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límites</a:t>
                      </a:r>
                      <a:r>
                        <a:rPr sz="1000" spc="-6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 err="1">
                          <a:latin typeface="Century Gothic"/>
                          <a:cs typeface="Century Gothic"/>
                        </a:rPr>
                        <a:t>anteriores</a:t>
                      </a:r>
                      <a:r>
                        <a:rPr lang="es-ES" sz="1000" spc="-10" dirty="0">
                          <a:latin typeface="Century Gothic"/>
                          <a:cs typeface="Century Gothic"/>
                        </a:rPr>
                        <a:t>. </a:t>
                      </a:r>
                    </a:p>
                    <a:p>
                      <a:pPr marL="95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420116" y="498728"/>
            <a:ext cx="5488305" cy="6813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dirty="0">
                <a:latin typeface="Century Gothic"/>
                <a:cs typeface="Century Gothic"/>
              </a:rPr>
              <a:t>Régimen</a:t>
            </a:r>
            <a:r>
              <a:rPr sz="2300" b="1" spc="-50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dedicaciones</a:t>
            </a:r>
            <a:r>
              <a:rPr sz="2300" b="1" spc="-55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y</a:t>
            </a:r>
            <a:r>
              <a:rPr sz="2300" b="1" spc="-30" dirty="0">
                <a:latin typeface="Century Gothic"/>
                <a:cs typeface="Century Gothic"/>
              </a:rPr>
              <a:t> </a:t>
            </a:r>
            <a:r>
              <a:rPr sz="2300" b="1" spc="-10" dirty="0">
                <a:latin typeface="Century Gothic"/>
                <a:cs typeface="Century Gothic"/>
              </a:rPr>
              <a:t>retribuciones</a:t>
            </a:r>
            <a:endParaRPr sz="23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6.-</a:t>
            </a:r>
            <a:r>
              <a:rPr sz="2000" b="1" dirty="0">
                <a:latin typeface="Century Gothic"/>
                <a:cs typeface="Century Gothic"/>
              </a:rPr>
              <a:t>Régimen</a:t>
            </a:r>
            <a:r>
              <a:rPr sz="2000" b="1" spc="-5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de</a:t>
            </a:r>
            <a:r>
              <a:rPr sz="2000" b="1" spc="-25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retribuciones</a:t>
            </a:r>
            <a:r>
              <a:rPr sz="2000" spc="-10" dirty="0">
                <a:latin typeface="Century Gothic"/>
                <a:cs typeface="Century Gothic"/>
              </a:rPr>
              <a:t>:</a:t>
            </a:r>
            <a:endParaRPr sz="2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1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31393" y="731596"/>
            <a:ext cx="6672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Régimen</a:t>
            </a:r>
            <a:r>
              <a:rPr sz="2800" b="1" spc="-9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dedicaciones</a:t>
            </a:r>
            <a:r>
              <a:rPr sz="2800" b="1" spc="-9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y</a:t>
            </a:r>
            <a:r>
              <a:rPr sz="2800" b="1" spc="-10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retribuciones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2459" y="1569719"/>
            <a:ext cx="8159750" cy="4490085"/>
          </a:xfrm>
          <a:custGeom>
            <a:avLst/>
            <a:gdLst/>
            <a:ahLst/>
            <a:cxnLst/>
            <a:rect l="l" t="t" r="r" b="b"/>
            <a:pathLst>
              <a:path w="8159750" h="4490085">
                <a:moveTo>
                  <a:pt x="8159496" y="0"/>
                </a:moveTo>
                <a:lnTo>
                  <a:pt x="0" y="0"/>
                </a:lnTo>
                <a:lnTo>
                  <a:pt x="0" y="4489704"/>
                </a:lnTo>
                <a:lnTo>
                  <a:pt x="8159496" y="4489704"/>
                </a:lnTo>
                <a:lnTo>
                  <a:pt x="8159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10590" y="2024252"/>
            <a:ext cx="7941309" cy="370903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12700" marR="5080">
              <a:lnSpc>
                <a:spcPts val="2160"/>
              </a:lnSpc>
              <a:spcBef>
                <a:spcPts val="375"/>
              </a:spcBef>
            </a:pP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7.-</a:t>
            </a:r>
            <a:r>
              <a:rPr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Otros</a:t>
            </a:r>
            <a:r>
              <a:rPr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acuerdos</a:t>
            </a:r>
            <a:r>
              <a:rPr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interés</a:t>
            </a:r>
            <a:r>
              <a:rPr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sobre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el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Estatuto</a:t>
            </a:r>
            <a:r>
              <a:rPr sz="20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de</a:t>
            </a:r>
            <a:r>
              <a:rPr sz="20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representantes municipales:</a:t>
            </a:r>
            <a:endParaRPr sz="20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50">
              <a:latin typeface="Century Gothic"/>
              <a:cs typeface="Century Gothic"/>
            </a:endParaRPr>
          </a:p>
          <a:p>
            <a:pPr marL="648335" marR="12700" indent="372745">
              <a:lnSpc>
                <a:spcPts val="2160"/>
              </a:lnSpc>
              <a:buSzPct val="95000"/>
              <a:buFont typeface="Century Gothic"/>
              <a:buAutoNum type="alphaLcParenR"/>
              <a:tabLst>
                <a:tab pos="1021080" algn="l"/>
              </a:tabLst>
            </a:pPr>
            <a:r>
              <a:rPr sz="2000" b="1" dirty="0">
                <a:latin typeface="Century Gothic"/>
                <a:cs typeface="Century Gothic"/>
              </a:rPr>
              <a:t>Compensación</a:t>
            </a:r>
            <a:r>
              <a:rPr sz="2000" b="1" spc="-5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hasta</a:t>
            </a:r>
            <a:r>
              <a:rPr sz="2000" b="1" spc="-1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completar</a:t>
            </a:r>
            <a:r>
              <a:rPr sz="2000" b="1" spc="-5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el</a:t>
            </a:r>
            <a:r>
              <a:rPr sz="2000" b="1" spc="-3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100</a:t>
            </a:r>
            <a:r>
              <a:rPr sz="2000" b="1" spc="-1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%</a:t>
            </a:r>
            <a:r>
              <a:rPr sz="2000" b="1" spc="-1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15" dirty="0">
                <a:latin typeface="Century Gothic"/>
                <a:cs typeface="Century Gothic"/>
              </a:rPr>
              <a:t> </a:t>
            </a:r>
            <a:r>
              <a:rPr sz="2000" spc="-25" dirty="0">
                <a:latin typeface="Century Gothic"/>
                <a:cs typeface="Century Gothic"/>
              </a:rPr>
              <a:t>las </a:t>
            </a:r>
            <a:r>
              <a:rPr sz="2000" dirty="0">
                <a:latin typeface="Century Gothic"/>
                <a:cs typeface="Century Gothic"/>
              </a:rPr>
              <a:t>retribuciones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en</a:t>
            </a:r>
            <a:r>
              <a:rPr sz="2000" b="1" spc="-1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caso</a:t>
            </a:r>
            <a:r>
              <a:rPr sz="2000" b="1" spc="-3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de</a:t>
            </a:r>
            <a:r>
              <a:rPr sz="2000" b="1" spc="-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ILT</a:t>
            </a:r>
            <a:r>
              <a:rPr sz="2000" b="1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1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representantes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municipales </a:t>
            </a:r>
            <a:r>
              <a:rPr sz="2000" dirty="0">
                <a:latin typeface="Century Gothic"/>
                <a:cs typeface="Century Gothic"/>
              </a:rPr>
              <a:t>en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régimen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 </a:t>
            </a:r>
            <a:r>
              <a:rPr sz="2000" spc="-10" dirty="0">
                <a:latin typeface="Century Gothic"/>
                <a:cs typeface="Century Gothic"/>
              </a:rPr>
              <a:t>dedicación.</a:t>
            </a:r>
            <a:endParaRPr sz="20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entury Gothic"/>
              <a:buAutoNum type="alphaLcParenR"/>
            </a:pPr>
            <a:endParaRPr sz="3150">
              <a:latin typeface="Century Gothic"/>
              <a:cs typeface="Century Gothic"/>
            </a:endParaRPr>
          </a:p>
          <a:p>
            <a:pPr marL="1089025" indent="-337820">
              <a:lnSpc>
                <a:spcPct val="100000"/>
              </a:lnSpc>
              <a:buSzPct val="95000"/>
              <a:buAutoNum type="alphaLcParenR"/>
              <a:tabLst>
                <a:tab pos="1089660" algn="l"/>
              </a:tabLst>
            </a:pPr>
            <a:r>
              <a:rPr sz="2000" dirty="0">
                <a:latin typeface="Century Gothic"/>
                <a:cs typeface="Century Gothic"/>
              </a:rPr>
              <a:t>Pólizas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seguros</a:t>
            </a:r>
            <a:r>
              <a:rPr sz="2000" b="1" spc="-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1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vida,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accidentes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y</a:t>
            </a:r>
            <a:r>
              <a:rPr sz="2000" spc="-10" dirty="0">
                <a:latin typeface="Century Gothic"/>
                <a:cs typeface="Century Gothic"/>
              </a:rPr>
              <a:t> otros</a:t>
            </a:r>
            <a:endParaRPr sz="2000">
              <a:latin typeface="Century Gothic"/>
              <a:cs typeface="Century Gothic"/>
            </a:endParaRPr>
          </a:p>
          <a:p>
            <a:pPr marL="12700" marR="31750">
              <a:lnSpc>
                <a:spcPct val="90100"/>
              </a:lnSpc>
              <a:spcBef>
                <a:spcPts val="995"/>
              </a:spcBef>
            </a:pP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8.-</a:t>
            </a:r>
            <a:r>
              <a:rPr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Publicación</a:t>
            </a:r>
            <a:r>
              <a:rPr sz="20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20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BOTH</a:t>
            </a:r>
            <a:r>
              <a:rPr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tablón</a:t>
            </a:r>
            <a:r>
              <a:rPr sz="20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anuncios</a:t>
            </a:r>
            <a:r>
              <a:rPr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del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ayuntamiento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cargos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con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dedicación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exclusiva</a:t>
            </a:r>
            <a:r>
              <a:rPr sz="20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parcial</a:t>
            </a:r>
            <a:r>
              <a:rPr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régimen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de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dedicación de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estos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últimos</a:t>
            </a:r>
            <a:r>
              <a:rPr sz="20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quienes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los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desempeñan</a:t>
            </a:r>
            <a:endParaRPr sz="20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2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74065" y="589279"/>
            <a:ext cx="7091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Pagos</a:t>
            </a:r>
            <a:r>
              <a:rPr sz="2800" b="1" spc="-7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por</a:t>
            </a:r>
            <a:r>
              <a:rPr sz="2800" b="1" spc="-7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asistencias</a:t>
            </a:r>
            <a:r>
              <a:rPr sz="2800" b="1" spc="-7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e</a:t>
            </a:r>
            <a:r>
              <a:rPr sz="2800" b="1" spc="-8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indemnizaciones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94715" y="1071371"/>
            <a:ext cx="8330565" cy="5786755"/>
          </a:xfrm>
          <a:custGeom>
            <a:avLst/>
            <a:gdLst/>
            <a:ahLst/>
            <a:cxnLst/>
            <a:rect l="l" t="t" r="r" b="b"/>
            <a:pathLst>
              <a:path w="8330565" h="5786755">
                <a:moveTo>
                  <a:pt x="8330183" y="0"/>
                </a:moveTo>
                <a:lnTo>
                  <a:pt x="0" y="0"/>
                </a:lnTo>
                <a:lnTo>
                  <a:pt x="0" y="5786628"/>
                </a:lnTo>
                <a:lnTo>
                  <a:pt x="8330183" y="5786628"/>
                </a:lnTo>
                <a:lnTo>
                  <a:pt x="83301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74065" y="1096490"/>
            <a:ext cx="6461760" cy="139319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800" b="1" dirty="0">
                <a:solidFill>
                  <a:srgbClr val="CF1240"/>
                </a:solidFill>
                <a:latin typeface="Century Gothic"/>
                <a:cs typeface="Century Gothic"/>
              </a:rPr>
              <a:t>1.</a:t>
            </a:r>
            <a:r>
              <a:rPr sz="18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Asistencias</a:t>
            </a:r>
            <a:r>
              <a:rPr sz="1800" b="1" spc="-3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concejales/as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sin</a:t>
            </a:r>
            <a:r>
              <a:rPr sz="1800" spc="-3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dedicación</a:t>
            </a:r>
            <a:r>
              <a:rPr sz="1800" spc="-4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(Art.</a:t>
            </a:r>
            <a:r>
              <a:rPr sz="1800" spc="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32.4</a:t>
            </a:r>
            <a:r>
              <a:rPr sz="1800" spc="15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LILE):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a)</a:t>
            </a:r>
            <a:r>
              <a:rPr sz="16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latin typeface="Century Gothic"/>
                <a:cs typeface="Century Gothic"/>
              </a:rPr>
              <a:t>Determinación</a:t>
            </a:r>
            <a:r>
              <a:rPr sz="1600" spc="-10" dirty="0">
                <a:latin typeface="Century Gothic"/>
                <a:cs typeface="Century Gothic"/>
              </a:rPr>
              <a:t>:</a:t>
            </a:r>
            <a:r>
              <a:rPr sz="1600" spc="-15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Suma</a:t>
            </a:r>
            <a:r>
              <a:rPr sz="1600" spc="-40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de</a:t>
            </a:r>
            <a:r>
              <a:rPr sz="1600" spc="-35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componente</a:t>
            </a:r>
            <a:r>
              <a:rPr sz="1600" spc="-15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fijo</a:t>
            </a:r>
            <a:r>
              <a:rPr sz="1600" spc="-55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+</a:t>
            </a:r>
            <a:r>
              <a:rPr sz="1600" spc="-40" dirty="0">
                <a:latin typeface="Century Gothic"/>
                <a:cs typeface="Century Gothic"/>
              </a:rPr>
              <a:t> </a:t>
            </a:r>
            <a:r>
              <a:rPr sz="1600" spc="-10" dirty="0">
                <a:latin typeface="Century Gothic"/>
                <a:cs typeface="Century Gothic"/>
              </a:rPr>
              <a:t>variable</a:t>
            </a:r>
            <a:endParaRPr sz="1600">
              <a:latin typeface="Century Gothic"/>
              <a:cs typeface="Century Gothic"/>
            </a:endParaRPr>
          </a:p>
          <a:p>
            <a:pPr marL="910590">
              <a:lnSpc>
                <a:spcPct val="100000"/>
              </a:lnSpc>
              <a:spcBef>
                <a:spcPts val="1500"/>
              </a:spcBef>
            </a:pP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Fijo</a:t>
            </a:r>
            <a:r>
              <a:rPr sz="1600" b="1" spc="-7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idéntico</a:t>
            </a:r>
            <a:r>
              <a:rPr sz="16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para</a:t>
            </a:r>
            <a:r>
              <a:rPr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todos/as)por:</a:t>
            </a:r>
            <a:endParaRPr sz="1600">
              <a:latin typeface="Century Gothic"/>
              <a:cs typeface="Century Gothic"/>
            </a:endParaRPr>
          </a:p>
          <a:p>
            <a:pPr marL="1672589">
              <a:lnSpc>
                <a:spcPct val="100000"/>
              </a:lnSpc>
              <a:spcBef>
                <a:spcPts val="434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asistencia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efectiva</a:t>
            </a:r>
            <a:r>
              <a:rPr sz="16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16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órganos</a:t>
            </a:r>
            <a:r>
              <a:rPr sz="16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colegiados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33980" y="2518029"/>
            <a:ext cx="63188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asistencia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1600" b="1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reuniones</a:t>
            </a:r>
            <a:r>
              <a:rPr sz="1600" b="1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o</a:t>
            </a:r>
            <a:r>
              <a:rPr sz="1600" b="1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actividades</a:t>
            </a:r>
            <a:r>
              <a:rPr sz="16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derivadas</a:t>
            </a:r>
            <a:r>
              <a:rPr sz="16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del</a:t>
            </a:r>
            <a:r>
              <a:rPr sz="1600" b="1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ejercicio</a:t>
            </a:r>
            <a:r>
              <a:rPr sz="1600" b="1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del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4065" y="2634767"/>
            <a:ext cx="6638290" cy="1056005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672589">
              <a:lnSpc>
                <a:spcPct val="100000"/>
              </a:lnSpc>
              <a:spcBef>
                <a:spcPts val="520"/>
              </a:spcBef>
            </a:pP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cargo</a:t>
            </a:r>
            <a:r>
              <a:rPr sz="16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600" dirty="0">
                <a:solidFill>
                  <a:srgbClr val="404040"/>
                </a:solidFill>
                <a:latin typeface="Century Gothic"/>
                <a:cs typeface="Century Gothic"/>
              </a:rPr>
              <a:t>Recomendación: Fijar</a:t>
            </a:r>
            <a:r>
              <a:rPr lang="es-ES" sz="16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600" dirty="0">
                <a:solidFill>
                  <a:srgbClr val="404040"/>
                </a:solidFill>
                <a:latin typeface="Century Gothic"/>
                <a:cs typeface="Century Gothic"/>
              </a:rPr>
              <a:t>por</a:t>
            </a:r>
            <a:r>
              <a:rPr lang="es-ES"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60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r>
              <a:rPr lang="es-ES"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tipología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)</a:t>
            </a:r>
            <a:endParaRPr sz="1600" dirty="0">
              <a:latin typeface="Century Gothic"/>
              <a:cs typeface="Century Gothic"/>
            </a:endParaRPr>
          </a:p>
          <a:p>
            <a:pPr marL="910590">
              <a:lnSpc>
                <a:spcPct val="100000"/>
              </a:lnSpc>
              <a:spcBef>
                <a:spcPts val="420"/>
              </a:spcBef>
            </a:pP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Variable: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16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función</a:t>
            </a:r>
            <a:r>
              <a:rPr sz="16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las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responsabilidades</a:t>
            </a:r>
            <a:r>
              <a:rPr sz="1600" b="1" spc="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del</a:t>
            </a:r>
            <a:r>
              <a:rPr sz="16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cargo</a:t>
            </a:r>
            <a:endParaRPr sz="16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515"/>
              </a:spcBef>
            </a:pP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b)</a:t>
            </a:r>
            <a:r>
              <a:rPr sz="1600" dirty="0">
                <a:latin typeface="Century Gothic"/>
                <a:cs typeface="Century Gothic"/>
              </a:rPr>
              <a:t>Fijación</a:t>
            </a:r>
            <a:r>
              <a:rPr sz="1600" spc="-50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límites</a:t>
            </a:r>
            <a:r>
              <a:rPr sz="1600" b="1" spc="-65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anuales</a:t>
            </a:r>
            <a:r>
              <a:rPr sz="1600" b="1" spc="-55" dirty="0">
                <a:latin typeface="Century Gothic"/>
                <a:cs typeface="Century Gothic"/>
              </a:rPr>
              <a:t> </a:t>
            </a:r>
            <a:r>
              <a:rPr sz="1600" b="1" spc="-10" dirty="0">
                <a:latin typeface="Century Gothic"/>
                <a:cs typeface="Century Gothic"/>
              </a:rPr>
              <a:t>asistencias: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23265" y="3719322"/>
            <a:ext cx="8326020" cy="1876155"/>
          </a:xfrm>
          <a:prstGeom prst="rect">
            <a:avLst/>
          </a:prstGeom>
        </p:spPr>
        <p:txBody>
          <a:bodyPr vert="horz" wrap="square" lIns="0" tIns="85090" rIns="0" bIns="0" rtlCol="0">
            <a:spAutoFit/>
          </a:bodyPr>
          <a:lstStyle/>
          <a:p>
            <a:pPr marL="961390" marR="697865">
              <a:lnSpc>
                <a:spcPct val="70000"/>
              </a:lnSpc>
              <a:spcBef>
                <a:spcPts val="670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El</a:t>
            </a:r>
            <a:r>
              <a:rPr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podrá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determinar</a:t>
            </a:r>
            <a:r>
              <a:rPr sz="16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los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límites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máximos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anuales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que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20" dirty="0">
                <a:solidFill>
                  <a:srgbClr val="404040"/>
                </a:solidFill>
                <a:latin typeface="Century Gothic"/>
                <a:cs typeface="Century Gothic"/>
              </a:rPr>
              <a:t>cada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concejal/a</a:t>
            </a:r>
            <a:r>
              <a:rPr sz="16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puede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percibir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por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este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concepto.</a:t>
            </a:r>
            <a:endParaRPr sz="1600" dirty="0">
              <a:latin typeface="Century Gothic"/>
              <a:cs typeface="Century Gothic"/>
            </a:endParaRPr>
          </a:p>
          <a:p>
            <a:pPr marL="63500">
              <a:lnSpc>
                <a:spcPct val="100000"/>
              </a:lnSpc>
              <a:spcBef>
                <a:spcPts val="1515"/>
              </a:spcBef>
            </a:pP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c)</a:t>
            </a:r>
            <a:r>
              <a:rPr sz="16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Límites</a:t>
            </a:r>
            <a:r>
              <a:rPr sz="1600" b="1" spc="-55" dirty="0">
                <a:latin typeface="Century Gothic"/>
                <a:cs typeface="Century Gothic"/>
              </a:rPr>
              <a:t> </a:t>
            </a:r>
            <a:r>
              <a:rPr sz="1600" b="1" dirty="0">
                <a:latin typeface="Century Gothic"/>
                <a:cs typeface="Century Gothic"/>
              </a:rPr>
              <a:t>legales</a:t>
            </a:r>
            <a:r>
              <a:rPr sz="1600" b="1" spc="-30" dirty="0">
                <a:latin typeface="Century Gothic"/>
                <a:cs typeface="Century Gothic"/>
              </a:rPr>
              <a:t> </a:t>
            </a:r>
            <a:r>
              <a:rPr sz="1600" b="1" spc="-10" dirty="0">
                <a:latin typeface="Century Gothic"/>
                <a:cs typeface="Century Gothic"/>
              </a:rPr>
              <a:t>asistencias</a:t>
            </a:r>
            <a:r>
              <a:rPr sz="1600" spc="-10" dirty="0">
                <a:latin typeface="Century Gothic"/>
                <a:cs typeface="Century Gothic"/>
              </a:rPr>
              <a:t>:</a:t>
            </a:r>
            <a:endParaRPr sz="1600" dirty="0">
              <a:latin typeface="Century Gothic"/>
              <a:cs typeface="Century Gothic"/>
            </a:endParaRPr>
          </a:p>
          <a:p>
            <a:pPr marL="63500" marR="741680">
              <a:lnSpc>
                <a:spcPct val="70000"/>
              </a:lnSpc>
              <a:spcBef>
                <a:spcPts val="1080"/>
              </a:spcBef>
            </a:pP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Alava:</a:t>
            </a:r>
            <a:r>
              <a:rPr sz="16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NF</a:t>
            </a:r>
            <a:r>
              <a:rPr sz="1600" spc="-4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1600" dirty="0">
                <a:solidFill>
                  <a:srgbClr val="CF1240"/>
                </a:solidFill>
                <a:latin typeface="Century Gothic"/>
                <a:cs typeface="Century Gothic"/>
              </a:rPr>
              <a:t>17/2019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),</a:t>
            </a:r>
            <a:r>
              <a:rPr sz="1600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Bizkaia:</a:t>
            </a:r>
            <a:r>
              <a:rPr sz="16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D.A.</a:t>
            </a:r>
            <a:r>
              <a:rPr sz="1600" spc="-6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5ª</a:t>
            </a:r>
            <a:r>
              <a:rPr sz="1600" spc="-5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N.F.</a:t>
            </a:r>
            <a:r>
              <a:rPr sz="1600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5/2013</a:t>
            </a:r>
            <a:r>
              <a:rPr sz="1600" spc="-6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(</a:t>
            </a:r>
            <a:r>
              <a:rPr sz="1600" spc="-5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introducida</a:t>
            </a:r>
            <a:r>
              <a:rPr sz="1600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por</a:t>
            </a:r>
            <a:r>
              <a:rPr sz="1600" spc="-5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spc="-20" dirty="0">
                <a:solidFill>
                  <a:srgbClr val="CF1240"/>
                </a:solidFill>
                <a:latin typeface="Century Gothic"/>
                <a:cs typeface="Century Gothic"/>
              </a:rPr>
              <a:t>N.F.</a:t>
            </a:r>
            <a:r>
              <a:rPr lang="es-ES" sz="1600" spc="-20" dirty="0">
                <a:solidFill>
                  <a:srgbClr val="CF1240"/>
                </a:solidFill>
                <a:latin typeface="Century Gothic"/>
                <a:cs typeface="Century Gothic"/>
              </a:rPr>
              <a:t>7/2016 de</a:t>
            </a:r>
            <a:r>
              <a:rPr sz="1600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CF1240"/>
                </a:solidFill>
                <a:latin typeface="Century Gothic"/>
                <a:cs typeface="Century Gothic"/>
              </a:rPr>
              <a:t>presupuestos</a:t>
            </a:r>
            <a:r>
              <a:rPr sz="1600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2017)y</a:t>
            </a:r>
            <a:r>
              <a:rPr sz="1600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Gipuzkoa:</a:t>
            </a:r>
            <a:r>
              <a:rPr sz="16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D.A.</a:t>
            </a:r>
            <a:r>
              <a:rPr lang="es-ES" sz="1600" dirty="0">
                <a:solidFill>
                  <a:srgbClr val="CF1240"/>
                </a:solidFill>
                <a:latin typeface="Century Gothic"/>
                <a:cs typeface="Century Gothic"/>
              </a:rPr>
              <a:t>7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ª</a:t>
            </a:r>
            <a:r>
              <a:rPr sz="1600" spc="-5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NF</a:t>
            </a:r>
            <a:r>
              <a:rPr sz="1600" spc="-4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1600" dirty="0">
                <a:solidFill>
                  <a:srgbClr val="CF1240"/>
                </a:solidFill>
                <a:latin typeface="Century Gothic"/>
                <a:cs typeface="Century Gothic"/>
              </a:rPr>
              <a:t>6/2022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.</a:t>
            </a:r>
            <a:r>
              <a:rPr sz="1600" spc="-5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entury Gothic"/>
                <a:cs typeface="Century Gothic"/>
              </a:rPr>
              <a:t>Junto</a:t>
            </a:r>
            <a:r>
              <a:rPr sz="1600" b="1" spc="-60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FF0000"/>
                </a:solidFill>
                <a:latin typeface="Century Gothic"/>
                <a:cs typeface="Century Gothic"/>
              </a:rPr>
              <a:t>con</a:t>
            </a:r>
            <a:r>
              <a:rPr sz="1600" b="1" spc="-35" dirty="0">
                <a:solidFill>
                  <a:srgbClr val="FF000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Century Gothic"/>
                <a:cs typeface="Century Gothic"/>
              </a:rPr>
              <a:t>retribuciones</a:t>
            </a:r>
            <a:r>
              <a:rPr sz="1600" spc="-10" dirty="0">
                <a:solidFill>
                  <a:srgbClr val="CF1240"/>
                </a:solidFill>
                <a:latin typeface="Century Gothic"/>
                <a:cs typeface="Century Gothic"/>
              </a:rPr>
              <a:t>.</a:t>
            </a:r>
            <a:endParaRPr sz="1600" dirty="0">
              <a:latin typeface="Century Gothic"/>
              <a:cs typeface="Century Gothic"/>
            </a:endParaRPr>
          </a:p>
          <a:p>
            <a:pPr marL="63500" marR="55880">
              <a:lnSpc>
                <a:spcPct val="80200"/>
              </a:lnSpc>
              <a:spcBef>
                <a:spcPts val="790"/>
              </a:spcBef>
            </a:pPr>
            <a:r>
              <a:rPr sz="2700" b="1" baseline="-7716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sz="2700" b="1" spc="-82" baseline="-7716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700" b="1" baseline="-7716" dirty="0">
                <a:latin typeface="Century Gothic"/>
                <a:cs typeface="Century Gothic"/>
              </a:rPr>
              <a:t>Indemnizaciones</a:t>
            </a:r>
            <a:r>
              <a:rPr sz="2700" b="1" spc="-120" baseline="-7716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por</a:t>
            </a:r>
            <a:r>
              <a:rPr sz="1600" spc="-20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gastos</a:t>
            </a:r>
            <a:r>
              <a:rPr sz="1600" spc="-20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efectivos</a:t>
            </a:r>
            <a:r>
              <a:rPr sz="1600" spc="-30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en</a:t>
            </a:r>
            <a:r>
              <a:rPr sz="1600" spc="-30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el</a:t>
            </a:r>
            <a:r>
              <a:rPr sz="1600" spc="-35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ejercicio</a:t>
            </a:r>
            <a:r>
              <a:rPr sz="1600" spc="-5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de</a:t>
            </a:r>
            <a:r>
              <a:rPr sz="1600" spc="-40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su</a:t>
            </a:r>
            <a:r>
              <a:rPr sz="1600" spc="-30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cargo</a:t>
            </a:r>
            <a:r>
              <a:rPr sz="1600" spc="-25" dirty="0">
                <a:latin typeface="Century Gothic"/>
                <a:cs typeface="Century Gothic"/>
              </a:rPr>
              <a:t> </a:t>
            </a:r>
            <a:r>
              <a:rPr sz="1600" dirty="0">
                <a:latin typeface="Century Gothic"/>
                <a:cs typeface="Century Gothic"/>
              </a:rPr>
              <a:t>(art.</a:t>
            </a:r>
            <a:r>
              <a:rPr sz="1600" spc="5" dirty="0">
                <a:latin typeface="Century Gothic"/>
                <a:cs typeface="Century Gothic"/>
              </a:rPr>
              <a:t> </a:t>
            </a:r>
            <a:r>
              <a:rPr sz="1600" spc="-20" dirty="0">
                <a:latin typeface="Century Gothic"/>
                <a:cs typeface="Century Gothic"/>
              </a:rPr>
              <a:t>32.5 </a:t>
            </a:r>
            <a:r>
              <a:rPr sz="1600" spc="-10" dirty="0">
                <a:latin typeface="Century Gothic"/>
                <a:cs typeface="Century Gothic"/>
              </a:rPr>
              <a:t>LILE).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71980" y="5495035"/>
            <a:ext cx="68643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aseline="1736" dirty="0">
                <a:solidFill>
                  <a:srgbClr val="404040"/>
                </a:solidFill>
                <a:latin typeface="Century Gothic"/>
                <a:cs typeface="Century Gothic"/>
              </a:rPr>
              <a:t>Según</a:t>
            </a:r>
            <a:r>
              <a:rPr sz="2400" spc="-104" baseline="1736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normas</a:t>
            </a:r>
            <a:r>
              <a:rPr sz="1600" b="1" spc="-8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aplicación</a:t>
            </a:r>
            <a:r>
              <a:rPr sz="16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general</a:t>
            </a:r>
            <a:r>
              <a:rPr sz="1600" b="1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administraciones</a:t>
            </a:r>
            <a:r>
              <a:rPr sz="16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400" baseline="1736" dirty="0">
                <a:solidFill>
                  <a:srgbClr val="404040"/>
                </a:solidFill>
                <a:latin typeface="Century Gothic"/>
                <a:cs typeface="Century Gothic"/>
              </a:rPr>
              <a:t>públicas</a:t>
            </a:r>
            <a:r>
              <a:rPr sz="2400" spc="-157" baseline="1736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400" spc="-15" baseline="1736" dirty="0">
                <a:solidFill>
                  <a:srgbClr val="404040"/>
                </a:solidFill>
                <a:latin typeface="Century Gothic"/>
                <a:cs typeface="Century Gothic"/>
              </a:rPr>
              <a:t>Decreto</a:t>
            </a:r>
            <a:endParaRPr sz="2400" baseline="1736" dirty="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71980" y="5660847"/>
            <a:ext cx="68478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Gobierno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vasco</a:t>
            </a:r>
            <a:r>
              <a:rPr sz="1600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16/1993,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2</a:t>
            </a:r>
            <a:r>
              <a:rPr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febrero,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sobre</a:t>
            </a:r>
            <a:r>
              <a:rPr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indemnizaciones</a:t>
            </a:r>
            <a:r>
              <a:rPr sz="16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404040"/>
                </a:solidFill>
                <a:latin typeface="Century Gothic"/>
                <a:cs typeface="Century Gothic"/>
              </a:rPr>
              <a:t>por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48665" y="5729427"/>
            <a:ext cx="6120130" cy="1082675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935990">
              <a:lnSpc>
                <a:spcPct val="100000"/>
              </a:lnSpc>
              <a:spcBef>
                <a:spcPts val="905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razón</a:t>
            </a:r>
            <a:r>
              <a:rPr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servicio.</a:t>
            </a:r>
            <a:endParaRPr sz="1600" dirty="0">
              <a:latin typeface="Century Gothic"/>
              <a:cs typeface="Century Gothic"/>
            </a:endParaRPr>
          </a:p>
          <a:p>
            <a:pPr marL="935990">
              <a:lnSpc>
                <a:spcPct val="100000"/>
              </a:lnSpc>
              <a:spcBef>
                <a:spcPts val="800"/>
              </a:spcBef>
            </a:pPr>
            <a:r>
              <a:rPr sz="2400" baseline="1736" dirty="0">
                <a:solidFill>
                  <a:srgbClr val="404040"/>
                </a:solidFill>
                <a:latin typeface="Century Gothic"/>
                <a:cs typeface="Century Gothic"/>
              </a:rPr>
              <a:t>Gastos</a:t>
            </a:r>
            <a:r>
              <a:rPr sz="2400" spc="-60" baseline="1736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400" baseline="1736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400" spc="-75" baseline="1736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viaje,</a:t>
            </a:r>
            <a:r>
              <a:rPr sz="16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comida,</a:t>
            </a:r>
            <a:r>
              <a:rPr sz="16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manutención,</a:t>
            </a:r>
            <a:r>
              <a:rPr sz="16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alojamiento</a:t>
            </a:r>
            <a:endParaRPr sz="1600" dirty="0">
              <a:latin typeface="Century Gothic"/>
              <a:cs typeface="Century Gothic"/>
            </a:endParaRPr>
          </a:p>
          <a:p>
            <a:pPr marL="38100">
              <a:lnSpc>
                <a:spcPct val="100000"/>
              </a:lnSpc>
              <a:spcBef>
                <a:spcPts val="715"/>
              </a:spcBef>
            </a:pPr>
            <a:r>
              <a:rPr sz="18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sz="1800" b="1" spc="-4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Publicación</a:t>
            </a:r>
            <a:r>
              <a:rPr sz="1800" b="1" spc="-30" dirty="0">
                <a:latin typeface="Century Gothic"/>
                <a:cs typeface="Century Gothic"/>
              </a:rPr>
              <a:t> </a:t>
            </a:r>
            <a:r>
              <a:rPr sz="2700" baseline="1543" dirty="0">
                <a:latin typeface="Century Gothic"/>
                <a:cs typeface="Century Gothic"/>
              </a:rPr>
              <a:t>en</a:t>
            </a:r>
            <a:r>
              <a:rPr sz="2700" spc="-22" baseline="1543" dirty="0">
                <a:latin typeface="Century Gothic"/>
                <a:cs typeface="Century Gothic"/>
              </a:rPr>
              <a:t> </a:t>
            </a:r>
            <a:r>
              <a:rPr sz="2700" baseline="1543" dirty="0">
                <a:latin typeface="Century Gothic"/>
                <a:cs typeface="Century Gothic"/>
              </a:rPr>
              <a:t>BOTH</a:t>
            </a:r>
            <a:r>
              <a:rPr sz="2700" spc="-22" baseline="1543" dirty="0">
                <a:latin typeface="Century Gothic"/>
                <a:cs typeface="Century Gothic"/>
              </a:rPr>
              <a:t> </a:t>
            </a:r>
            <a:r>
              <a:rPr sz="2400" baseline="8680" dirty="0">
                <a:latin typeface="Century Gothic"/>
                <a:cs typeface="Century Gothic"/>
              </a:rPr>
              <a:t>y</a:t>
            </a:r>
            <a:r>
              <a:rPr sz="2400" spc="-30" baseline="8680" dirty="0">
                <a:latin typeface="Century Gothic"/>
                <a:cs typeface="Century Gothic"/>
              </a:rPr>
              <a:t> </a:t>
            </a:r>
            <a:r>
              <a:rPr sz="2400" baseline="8680" dirty="0">
                <a:latin typeface="Century Gothic"/>
                <a:cs typeface="Century Gothic"/>
              </a:rPr>
              <a:t>tablón</a:t>
            </a:r>
            <a:r>
              <a:rPr sz="2400" spc="-60" baseline="8680" dirty="0">
                <a:latin typeface="Century Gothic"/>
                <a:cs typeface="Century Gothic"/>
              </a:rPr>
              <a:t> </a:t>
            </a:r>
            <a:r>
              <a:rPr sz="2400" baseline="8680" dirty="0">
                <a:latin typeface="Century Gothic"/>
                <a:cs typeface="Century Gothic"/>
              </a:rPr>
              <a:t>de</a:t>
            </a:r>
            <a:r>
              <a:rPr sz="2400" spc="-30" baseline="8680" dirty="0">
                <a:latin typeface="Century Gothic"/>
                <a:cs typeface="Century Gothic"/>
              </a:rPr>
              <a:t> </a:t>
            </a:r>
            <a:r>
              <a:rPr sz="2400" spc="-15" baseline="8680" dirty="0">
                <a:latin typeface="Century Gothic"/>
                <a:cs typeface="Century Gothic"/>
              </a:rPr>
              <a:t>anuncios</a:t>
            </a:r>
            <a:endParaRPr sz="2400" baseline="868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3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52043" y="1432560"/>
            <a:ext cx="8330565" cy="4983480"/>
          </a:xfrm>
          <a:custGeom>
            <a:avLst/>
            <a:gdLst/>
            <a:ahLst/>
            <a:cxnLst/>
            <a:rect l="l" t="t" r="r" b="b"/>
            <a:pathLst>
              <a:path w="8330565" h="4983480">
                <a:moveTo>
                  <a:pt x="8330183" y="0"/>
                </a:moveTo>
                <a:lnTo>
                  <a:pt x="0" y="0"/>
                </a:lnTo>
                <a:lnTo>
                  <a:pt x="0" y="4983480"/>
                </a:lnTo>
                <a:lnTo>
                  <a:pt x="8330183" y="4983480"/>
                </a:lnTo>
                <a:lnTo>
                  <a:pt x="83301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1393" y="731596"/>
            <a:ext cx="7992745" cy="52355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Asignación</a:t>
            </a:r>
            <a:r>
              <a:rPr sz="2800" b="1" spc="-13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grupos</a:t>
            </a:r>
            <a:r>
              <a:rPr sz="2800" b="1" spc="-13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políticos</a:t>
            </a:r>
            <a:r>
              <a:rPr sz="2800" b="1" spc="-12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municipales</a:t>
            </a:r>
            <a:endParaRPr sz="2800" dirty="0">
              <a:latin typeface="Century Gothic"/>
              <a:cs typeface="Century Gothic"/>
            </a:endParaRPr>
          </a:p>
          <a:p>
            <a:pPr marL="12700" marR="231775">
              <a:lnSpc>
                <a:spcPts val="2160"/>
              </a:lnSpc>
              <a:spcBef>
                <a:spcPts val="2410"/>
              </a:spcBef>
            </a:pPr>
            <a:r>
              <a:rPr lang="es-ES" sz="2000" b="1" dirty="0">
                <a:solidFill>
                  <a:srgbClr val="EB2956"/>
                </a:solidFill>
                <a:latin typeface="Century Gothic"/>
                <a:cs typeface="Century Gothic"/>
              </a:rPr>
              <a:t>1.-</a:t>
            </a:r>
            <a:r>
              <a:rPr lang="es-ES" sz="2000" b="1" spc="-45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Grupo</a:t>
            </a:r>
            <a:r>
              <a:rPr lang="es-ES" sz="2000" spc="-35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político</a:t>
            </a:r>
            <a:r>
              <a:rPr lang="es-ES" sz="2000" spc="-50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municipal</a:t>
            </a:r>
            <a:r>
              <a:rPr lang="es-ES" sz="2000" spc="-50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es</a:t>
            </a:r>
            <a:r>
              <a:rPr lang="es-ES" sz="2000" spc="-10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un</a:t>
            </a:r>
            <a:r>
              <a:rPr lang="es-ES" sz="2000" b="1" spc="-25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instrumento</a:t>
            </a:r>
            <a:r>
              <a:rPr lang="es-ES" sz="2000" b="1" spc="-50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de</a:t>
            </a:r>
            <a:r>
              <a:rPr lang="es-ES" sz="2000" b="1" spc="-15" dirty="0">
                <a:latin typeface="Century Gothic"/>
                <a:cs typeface="Century Gothic"/>
              </a:rPr>
              <a:t> </a:t>
            </a:r>
            <a:r>
              <a:rPr lang="es-ES" sz="2000" b="1" spc="-10" dirty="0">
                <a:latin typeface="Century Gothic"/>
                <a:cs typeface="Century Gothic"/>
              </a:rPr>
              <a:t>organización </a:t>
            </a:r>
            <a:r>
              <a:rPr lang="es-ES" sz="2000" dirty="0">
                <a:latin typeface="Century Gothic"/>
                <a:cs typeface="Century Gothic"/>
              </a:rPr>
              <a:t>obligatorio</a:t>
            </a:r>
            <a:r>
              <a:rPr lang="es-ES" sz="2000" spc="-30" dirty="0"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para</a:t>
            </a:r>
            <a:r>
              <a:rPr lang="es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la</a:t>
            </a:r>
            <a:r>
              <a:rPr lang="es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actuación</a:t>
            </a:r>
            <a:r>
              <a:rPr lang="es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lang="es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concejales/as,</a:t>
            </a:r>
            <a:r>
              <a:rPr lang="es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salvo</a:t>
            </a:r>
            <a:r>
              <a:rPr lang="es-ES"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no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adscritos/as</a:t>
            </a:r>
            <a:r>
              <a:rPr lang="es-ES" sz="2000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(no</a:t>
            </a:r>
            <a:r>
              <a:rPr lang="es-ES" sz="20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pueden</a:t>
            </a:r>
            <a:r>
              <a:rPr lang="es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percibir</a:t>
            </a:r>
            <a:r>
              <a:rPr lang="es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asignaciones)</a:t>
            </a:r>
            <a:endParaRPr lang="es-ES" sz="2000" dirty="0">
              <a:latin typeface="Century Gothic"/>
              <a:cs typeface="Century Gothic"/>
            </a:endParaRPr>
          </a:p>
          <a:p>
            <a:pPr marL="12700">
              <a:lnSpc>
                <a:spcPts val="2275"/>
              </a:lnSpc>
              <a:spcBef>
                <a:spcPts val="2045"/>
              </a:spcBef>
            </a:pPr>
            <a:r>
              <a:rPr lang="es-ES" sz="2000" b="1" dirty="0">
                <a:solidFill>
                  <a:srgbClr val="EB2956"/>
                </a:solidFill>
                <a:latin typeface="Century Gothic"/>
                <a:cs typeface="Century Gothic"/>
              </a:rPr>
              <a:t>2.-</a:t>
            </a:r>
            <a:r>
              <a:rPr lang="es-ES" sz="2000" b="1" spc="-25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Es</a:t>
            </a:r>
            <a:r>
              <a:rPr lang="es-ES" sz="2000" spc="-25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diferente</a:t>
            </a:r>
            <a:r>
              <a:rPr lang="es-ES" sz="2000" b="1" spc="-35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del</a:t>
            </a:r>
            <a:r>
              <a:rPr lang="es-ES" sz="2000" b="1" spc="-30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partido</a:t>
            </a:r>
            <a:r>
              <a:rPr lang="es-ES" sz="2000" b="1" spc="-10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político</a:t>
            </a:r>
            <a:r>
              <a:rPr lang="es-ES" sz="2000" dirty="0">
                <a:latin typeface="Century Gothic"/>
                <a:cs typeface="Century Gothic"/>
              </a:rPr>
              <a:t>.</a:t>
            </a:r>
            <a:r>
              <a:rPr lang="es-ES" sz="2000" spc="-60" dirty="0"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No</a:t>
            </a:r>
            <a:r>
              <a:rPr lang="es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cabe</a:t>
            </a:r>
            <a:r>
              <a:rPr lang="es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transferir</a:t>
            </a:r>
            <a:endParaRPr lang="es-ES" sz="2000" dirty="0">
              <a:latin typeface="Century Gothic"/>
              <a:cs typeface="Century Gothic"/>
            </a:endParaRPr>
          </a:p>
          <a:p>
            <a:pPr marL="12700">
              <a:lnSpc>
                <a:spcPts val="2275"/>
              </a:lnSpc>
              <a:tabLst>
                <a:tab pos="5885815" algn="l"/>
              </a:tabLst>
            </a:pP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directamente</a:t>
            </a:r>
            <a:r>
              <a:rPr lang="es-ES" sz="2000" spc="-8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las</a:t>
            </a:r>
            <a:r>
              <a:rPr lang="es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asignaciones</a:t>
            </a:r>
            <a:r>
              <a:rPr lang="es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lang="es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los</a:t>
            </a:r>
            <a:r>
              <a:rPr lang="es-ES"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grupos</a:t>
            </a:r>
            <a:r>
              <a:rPr lang="es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	los</a:t>
            </a:r>
            <a:r>
              <a:rPr lang="es-ES"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partidos</a:t>
            </a:r>
            <a:endParaRPr lang="es-ES"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080"/>
              </a:spcBef>
            </a:pPr>
            <a:r>
              <a:rPr lang="es-ES" sz="2000" b="1" dirty="0">
                <a:solidFill>
                  <a:srgbClr val="EB2956"/>
                </a:solidFill>
                <a:latin typeface="Century Gothic"/>
                <a:cs typeface="Century Gothic"/>
              </a:rPr>
              <a:t>3.-</a:t>
            </a:r>
            <a:r>
              <a:rPr lang="es-ES" sz="2000" b="1" spc="-10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solidFill>
                  <a:srgbClr val="252525"/>
                </a:solidFill>
                <a:latin typeface="Century Gothic"/>
                <a:cs typeface="Century Gothic"/>
              </a:rPr>
              <a:t>Número</a:t>
            </a:r>
            <a:r>
              <a:rPr lang="es-ES" sz="2000" b="1" spc="-50" dirty="0">
                <a:solidFill>
                  <a:srgbClr val="252525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252525"/>
                </a:solidFill>
                <a:latin typeface="Century Gothic"/>
                <a:cs typeface="Century Gothic"/>
              </a:rPr>
              <a:t>de </a:t>
            </a:r>
            <a:r>
              <a:rPr lang="es-ES" sz="2000" spc="-10" dirty="0">
                <a:solidFill>
                  <a:srgbClr val="252525"/>
                </a:solidFill>
                <a:latin typeface="Century Gothic"/>
                <a:cs typeface="Century Gothic"/>
              </a:rPr>
              <a:t>miembros:</a:t>
            </a:r>
            <a:endParaRPr lang="es-ES" sz="2000" dirty="0">
              <a:latin typeface="Century Gothic"/>
              <a:cs typeface="Century Gothic"/>
            </a:endParaRPr>
          </a:p>
          <a:p>
            <a:pPr marL="408940" indent="-303530">
              <a:lnSpc>
                <a:spcPct val="100000"/>
              </a:lnSpc>
              <a:spcBef>
                <a:spcPts val="880"/>
              </a:spcBef>
              <a:buFont typeface="Century Gothic"/>
              <a:buAutoNum type="alphaLcParenR"/>
              <a:tabLst>
                <a:tab pos="408940" algn="l"/>
              </a:tabLst>
            </a:pPr>
            <a:r>
              <a:rPr lang="es-ES" sz="1800" b="1" dirty="0">
                <a:latin typeface="Century Gothic"/>
                <a:cs typeface="Century Gothic"/>
              </a:rPr>
              <a:t>ROM</a:t>
            </a:r>
            <a:r>
              <a:rPr lang="es-ES" sz="1800" b="1" spc="-1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puede</a:t>
            </a:r>
            <a:r>
              <a:rPr lang="es-ES" sz="1800" spc="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establecer</a:t>
            </a:r>
            <a:r>
              <a:rPr lang="es-ES" sz="1800" spc="1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número</a:t>
            </a:r>
            <a:r>
              <a:rPr lang="es-ES" sz="1800" spc="-10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mínimo</a:t>
            </a:r>
            <a:r>
              <a:rPr lang="es-ES" sz="1800" spc="-5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(si</a:t>
            </a:r>
            <a:r>
              <a:rPr lang="es-ES" sz="1800" spc="1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menos: grupo</a:t>
            </a:r>
            <a:r>
              <a:rPr lang="es-ES" sz="1800" spc="-20" dirty="0">
                <a:latin typeface="Century Gothic"/>
                <a:cs typeface="Century Gothic"/>
              </a:rPr>
              <a:t> </a:t>
            </a:r>
            <a:r>
              <a:rPr lang="es-ES" sz="1800" spc="-10" dirty="0">
                <a:latin typeface="Century Gothic"/>
                <a:cs typeface="Century Gothic"/>
              </a:rPr>
              <a:t>mixto).</a:t>
            </a:r>
            <a:endParaRPr lang="es-ES" sz="1800" dirty="0">
              <a:latin typeface="Century Gothic"/>
              <a:cs typeface="Century Gothic"/>
            </a:endParaRPr>
          </a:p>
          <a:p>
            <a:pPr marL="408305" indent="-303530">
              <a:lnSpc>
                <a:spcPct val="100000"/>
              </a:lnSpc>
              <a:spcBef>
                <a:spcPts val="895"/>
              </a:spcBef>
              <a:buAutoNum type="alphaLcParenR"/>
              <a:tabLst>
                <a:tab pos="408940" algn="l"/>
              </a:tabLst>
            </a:pPr>
            <a:r>
              <a:rPr lang="es-ES" sz="1800" dirty="0">
                <a:latin typeface="Century Gothic"/>
                <a:cs typeface="Century Gothic"/>
              </a:rPr>
              <a:t>Puede</a:t>
            </a:r>
            <a:r>
              <a:rPr lang="es-ES" sz="1800" spc="10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haber grupos</a:t>
            </a:r>
            <a:r>
              <a:rPr lang="es-ES" sz="1800" spc="-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de</a:t>
            </a:r>
            <a:r>
              <a:rPr lang="es-ES" sz="1800" spc="-10" dirty="0"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una/un</a:t>
            </a:r>
            <a:r>
              <a:rPr lang="es-ES" sz="1800" b="1" spc="-10" dirty="0">
                <a:latin typeface="Century Gothic"/>
                <a:cs typeface="Century Gothic"/>
              </a:rPr>
              <a:t> concejal.</a:t>
            </a:r>
            <a:endParaRPr lang="es-ES" sz="1800" dirty="0">
              <a:latin typeface="Century Gothic"/>
              <a:cs typeface="Century Gothic"/>
            </a:endParaRPr>
          </a:p>
          <a:p>
            <a:pPr marL="12700" marR="545465" indent="388620">
              <a:lnSpc>
                <a:spcPts val="1939"/>
              </a:lnSpc>
              <a:spcBef>
                <a:spcPts val="1120"/>
              </a:spcBef>
              <a:buAutoNum type="alphaLcParenR"/>
              <a:tabLst>
                <a:tab pos="401320" algn="l"/>
              </a:tabLst>
            </a:pPr>
            <a:r>
              <a:rPr lang="es-ES" sz="1800" dirty="0">
                <a:latin typeface="Century Gothic"/>
                <a:cs typeface="Century Gothic"/>
              </a:rPr>
              <a:t>Deben</a:t>
            </a:r>
            <a:r>
              <a:rPr lang="es-ES" sz="1800" spc="-20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corresponderse</a:t>
            </a:r>
            <a:r>
              <a:rPr lang="es-ES" sz="1800" spc="20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con</a:t>
            </a:r>
            <a:r>
              <a:rPr lang="es-ES" sz="1800" spc="-2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los</a:t>
            </a:r>
            <a:r>
              <a:rPr lang="es-ES" sz="1800" spc="-3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partidos,</a:t>
            </a:r>
            <a:r>
              <a:rPr lang="es-ES" sz="1800" spc="-30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etc. cuyas</a:t>
            </a:r>
            <a:r>
              <a:rPr lang="es-ES" sz="1800" spc="-10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listan</a:t>
            </a:r>
            <a:r>
              <a:rPr lang="es-ES" sz="1800" spc="-30" dirty="0">
                <a:latin typeface="Century Gothic"/>
                <a:cs typeface="Century Gothic"/>
              </a:rPr>
              <a:t> </a:t>
            </a:r>
            <a:r>
              <a:rPr lang="es-ES" sz="1800" spc="-10" dirty="0">
                <a:latin typeface="Century Gothic"/>
                <a:cs typeface="Century Gothic"/>
              </a:rPr>
              <a:t>hayan </a:t>
            </a:r>
            <a:r>
              <a:rPr lang="es-ES" sz="1800" dirty="0">
                <a:latin typeface="Century Gothic"/>
                <a:cs typeface="Century Gothic"/>
              </a:rPr>
              <a:t>obtenido</a:t>
            </a:r>
            <a:r>
              <a:rPr lang="es-ES" sz="1800" spc="-15" dirty="0">
                <a:latin typeface="Century Gothic"/>
                <a:cs typeface="Century Gothic"/>
              </a:rPr>
              <a:t> </a:t>
            </a:r>
            <a:r>
              <a:rPr lang="es-ES" sz="1800" spc="-10" dirty="0">
                <a:latin typeface="Century Gothic"/>
                <a:cs typeface="Century Gothic"/>
              </a:rPr>
              <a:t>representación.</a:t>
            </a:r>
            <a:endParaRPr lang="es-ES" sz="18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es-ES" sz="1650" dirty="0">
              <a:latin typeface="Century Gothic"/>
              <a:cs typeface="Century Gothic"/>
            </a:endParaRPr>
          </a:p>
          <a:p>
            <a:pPr marL="12700">
              <a:lnSpc>
                <a:spcPts val="2280"/>
              </a:lnSpc>
              <a:spcBef>
                <a:spcPts val="5"/>
              </a:spcBef>
            </a:pPr>
            <a:r>
              <a:rPr lang="es-ES" sz="2000" b="1" dirty="0">
                <a:solidFill>
                  <a:srgbClr val="EB2956"/>
                </a:solidFill>
                <a:latin typeface="Century Gothic"/>
                <a:cs typeface="Century Gothic"/>
              </a:rPr>
              <a:t>4.-</a:t>
            </a:r>
            <a:r>
              <a:rPr lang="es-ES" sz="2000" b="1" spc="-45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Derecho</a:t>
            </a:r>
            <a:r>
              <a:rPr lang="es-ES" sz="2000" b="1" spc="-45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a</a:t>
            </a:r>
            <a:r>
              <a:rPr lang="es-ES" sz="2000" spc="-30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las</a:t>
            </a:r>
            <a:r>
              <a:rPr lang="es-ES" sz="2000" spc="-35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asignaciones</a:t>
            </a:r>
            <a:r>
              <a:rPr lang="es-ES" sz="2000" spc="-25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según</a:t>
            </a:r>
            <a:r>
              <a:rPr lang="es-ES" sz="2000" spc="-40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art.</a:t>
            </a:r>
            <a:r>
              <a:rPr lang="es-ES" sz="2000" spc="-40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34.LILE</a:t>
            </a:r>
            <a:r>
              <a:rPr lang="es-ES" sz="2000" spc="-40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(</a:t>
            </a:r>
            <a:r>
              <a:rPr lang="es-ES" sz="2000" spc="-20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diferencia</a:t>
            </a:r>
            <a:r>
              <a:rPr lang="es-ES" sz="2000" spc="-35" dirty="0">
                <a:latin typeface="Century Gothic"/>
                <a:cs typeface="Century Gothic"/>
              </a:rPr>
              <a:t> </a:t>
            </a:r>
            <a:r>
              <a:rPr lang="es-ES" sz="2000" spc="-25" dirty="0">
                <a:latin typeface="Century Gothic"/>
                <a:cs typeface="Century Gothic"/>
              </a:rPr>
              <a:t>con</a:t>
            </a:r>
            <a:endParaRPr lang="es-ES" sz="2000" dirty="0">
              <a:latin typeface="Century Gothic"/>
              <a:cs typeface="Century Gothic"/>
            </a:endParaRPr>
          </a:p>
          <a:p>
            <a:pPr marL="12700">
              <a:lnSpc>
                <a:spcPts val="2280"/>
              </a:lnSpc>
            </a:pPr>
            <a:r>
              <a:rPr lang="es-ES" sz="2000" spc="-10" dirty="0">
                <a:latin typeface="Century Gothic"/>
                <a:cs typeface="Century Gothic"/>
              </a:rPr>
              <a:t>LBRL –potestativas-).</a:t>
            </a:r>
            <a:endParaRPr lang="es-ES" sz="2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4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31393" y="731596"/>
            <a:ext cx="6982459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Asignación</a:t>
            </a:r>
            <a:r>
              <a:rPr sz="2800" b="1" spc="-13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grupos</a:t>
            </a:r>
            <a:r>
              <a:rPr sz="2800" b="1" spc="-13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políticos</a:t>
            </a:r>
            <a:r>
              <a:rPr sz="2800" b="1" spc="-12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municipales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2043" y="1342644"/>
            <a:ext cx="8382000" cy="5445314"/>
          </a:xfrm>
          <a:custGeom>
            <a:avLst/>
            <a:gdLst/>
            <a:ahLst/>
            <a:cxnLst/>
            <a:rect l="l" t="t" r="r" b="b"/>
            <a:pathLst>
              <a:path w="8382000" h="5321934">
                <a:moveTo>
                  <a:pt x="8382000" y="0"/>
                </a:moveTo>
                <a:lnTo>
                  <a:pt x="0" y="0"/>
                </a:lnTo>
                <a:lnTo>
                  <a:pt x="0" y="5321808"/>
                </a:lnTo>
                <a:lnTo>
                  <a:pt x="8382000" y="5321808"/>
                </a:lnTo>
                <a:lnTo>
                  <a:pt x="8382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20624" y="1216561"/>
            <a:ext cx="8147659" cy="5571397"/>
          </a:xfrm>
          <a:prstGeom prst="rect">
            <a:avLst/>
          </a:prstGeom>
        </p:spPr>
        <p:txBody>
          <a:bodyPr vert="horz" wrap="square" lIns="0" tIns="1682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lang="es-ES" sz="2000" b="1" dirty="0">
                <a:solidFill>
                  <a:srgbClr val="EB2956"/>
                </a:solidFill>
                <a:latin typeface="Century Gothic"/>
                <a:cs typeface="Century Gothic"/>
              </a:rPr>
              <a:t>5.-</a:t>
            </a:r>
            <a:r>
              <a:rPr lang="es-ES" sz="2000" b="1" spc="-15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lang="es-ES" sz="2000" b="1" spc="-10" dirty="0">
                <a:latin typeface="Century Gothic"/>
                <a:cs typeface="Century Gothic"/>
              </a:rPr>
              <a:t>Cálculo.</a:t>
            </a:r>
            <a:endParaRPr lang="es-ES" sz="2000" dirty="0">
              <a:latin typeface="Century Gothic"/>
              <a:cs typeface="Century Gothic"/>
            </a:endParaRPr>
          </a:p>
          <a:p>
            <a:pPr marL="413384" marR="588645" indent="92710">
              <a:lnSpc>
                <a:spcPct val="100000"/>
              </a:lnSpc>
              <a:spcBef>
                <a:spcPts val="1100"/>
              </a:spcBef>
            </a:pP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Suma</a:t>
            </a:r>
            <a:r>
              <a:rPr lang="es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lang="es-ES"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componente</a:t>
            </a:r>
            <a:r>
              <a:rPr lang="es-ES" sz="18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fijo</a:t>
            </a:r>
            <a:r>
              <a:rPr lang="es-ES" sz="18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-idéntico</a:t>
            </a:r>
            <a:r>
              <a:rPr lang="es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para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todos-</a:t>
            </a:r>
            <a:r>
              <a:rPr lang="es-ES"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+</a:t>
            </a:r>
            <a:r>
              <a:rPr lang="es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Componente </a:t>
            </a:r>
            <a:r>
              <a:rPr lang="es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variable</a:t>
            </a:r>
            <a:r>
              <a:rPr lang="es-ES" sz="18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-según número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lang="es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concejales/as-</a:t>
            </a:r>
            <a:endParaRPr lang="es-ES" sz="1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lang="es-ES" sz="2000" b="1" dirty="0">
                <a:solidFill>
                  <a:srgbClr val="EB2956"/>
                </a:solidFill>
                <a:latin typeface="Century Gothic"/>
                <a:cs typeface="Century Gothic"/>
              </a:rPr>
              <a:t>6.-</a:t>
            </a:r>
            <a:r>
              <a:rPr lang="es-ES" sz="2000" b="1" spc="-5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lang="es-ES" sz="2000" b="1" spc="-10" dirty="0">
                <a:latin typeface="Century Gothic"/>
                <a:cs typeface="Century Gothic"/>
              </a:rPr>
              <a:t>Prohibición</a:t>
            </a:r>
            <a:r>
              <a:rPr lang="es-ES" sz="2000" spc="-10" dirty="0">
                <a:latin typeface="Century Gothic"/>
                <a:cs typeface="Century Gothic"/>
              </a:rPr>
              <a:t>:</a:t>
            </a:r>
            <a:endParaRPr lang="es-ES" sz="2000" dirty="0">
              <a:latin typeface="Century Gothic"/>
              <a:cs typeface="Century Gothic"/>
            </a:endParaRPr>
          </a:p>
          <a:p>
            <a:pPr marL="506095" marR="5080">
              <a:lnSpc>
                <a:spcPts val="3260"/>
              </a:lnSpc>
              <a:spcBef>
                <a:spcPts val="290"/>
              </a:spcBef>
            </a:pP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Adquisición</a:t>
            </a:r>
            <a:r>
              <a:rPr lang="es-ES" sz="18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bienes</a:t>
            </a:r>
            <a:r>
              <a:rPr lang="es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que puedan</a:t>
            </a:r>
            <a:r>
              <a:rPr lang="es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ser </a:t>
            </a:r>
            <a:r>
              <a:rPr lang="es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activos</a:t>
            </a:r>
            <a:r>
              <a:rPr lang="es-ES" sz="18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fijos</a:t>
            </a:r>
            <a:r>
              <a:rPr lang="es-ES" sz="18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carácter 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patrimonial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Pago</a:t>
            </a:r>
            <a:r>
              <a:rPr lang="es-ES"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remuneraciones</a:t>
            </a:r>
            <a:r>
              <a:rPr lang="es-ES"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personal</a:t>
            </a:r>
            <a:r>
              <a:rPr lang="es-ES" sz="18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al</a:t>
            </a:r>
            <a:r>
              <a:rPr lang="es-ES" sz="18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servicio</a:t>
            </a:r>
            <a:r>
              <a:rPr lang="es-ES" sz="18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b="1" dirty="0">
                <a:solidFill>
                  <a:srgbClr val="404040"/>
                </a:solidFill>
                <a:latin typeface="Century Gothic"/>
                <a:cs typeface="Century Gothic"/>
              </a:rPr>
              <a:t>del</a:t>
            </a:r>
            <a:r>
              <a:rPr lang="es-ES" sz="18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Ayuntamiento</a:t>
            </a:r>
            <a:endParaRPr lang="es-ES" sz="1800" dirty="0">
              <a:latin typeface="Century Gothic"/>
              <a:cs typeface="Century Gothic"/>
            </a:endParaRPr>
          </a:p>
          <a:p>
            <a:pPr marL="12700" marR="53975">
              <a:lnSpc>
                <a:spcPct val="100000"/>
              </a:lnSpc>
              <a:spcBef>
                <a:spcPts val="810"/>
              </a:spcBef>
            </a:pPr>
            <a:r>
              <a:rPr lang="es-ES" sz="2000" b="1" dirty="0">
                <a:solidFill>
                  <a:srgbClr val="EB2956"/>
                </a:solidFill>
                <a:latin typeface="Century Gothic"/>
                <a:cs typeface="Century Gothic"/>
              </a:rPr>
              <a:t>7.-</a:t>
            </a:r>
            <a:r>
              <a:rPr lang="es-ES" sz="2000" b="1" spc="-35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Deben</a:t>
            </a:r>
            <a:r>
              <a:rPr lang="es-ES" sz="1800" spc="10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llevar</a:t>
            </a:r>
            <a:r>
              <a:rPr lang="es-ES" sz="1800" spc="-40" dirty="0"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contabilidad</a:t>
            </a:r>
            <a:r>
              <a:rPr lang="es-ES" sz="1800" b="1" spc="-15" dirty="0"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específica</a:t>
            </a:r>
            <a:r>
              <a:rPr lang="es-ES" sz="1800" b="1" spc="-10" dirty="0">
                <a:latin typeface="Century Gothic"/>
                <a:cs typeface="Century Gothic"/>
              </a:rPr>
              <a:t> </a:t>
            </a:r>
            <a:r>
              <a:rPr lang="es-ES" sz="1800" spc="-10" dirty="0">
                <a:latin typeface="Century Gothic"/>
                <a:cs typeface="Century Gothic"/>
              </a:rPr>
              <a:t>que pondrán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lang="es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disposición</a:t>
            </a:r>
            <a:r>
              <a:rPr lang="es-ES"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del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cuando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lo</a:t>
            </a:r>
            <a:r>
              <a:rPr lang="es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pida.</a:t>
            </a:r>
            <a:r>
              <a:rPr lang="es-ES"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Fiscalización</a:t>
            </a:r>
            <a:r>
              <a:rPr lang="es-ES" sz="18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por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intervención</a:t>
            </a:r>
            <a:r>
              <a:rPr lang="es-ES"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informe</a:t>
            </a:r>
            <a:r>
              <a:rPr lang="es-ES"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TVCP).</a:t>
            </a:r>
            <a:r>
              <a:rPr lang="es-ES" sz="1800" spc="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Se trata </a:t>
            </a:r>
            <a:r>
              <a:rPr lang="es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de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subvencione</a:t>
            </a:r>
            <a:r>
              <a:rPr lang="es-ES" dirty="0">
                <a:solidFill>
                  <a:srgbClr val="404040"/>
                </a:solidFill>
                <a:latin typeface="Century Gothic"/>
                <a:cs typeface="Century Gothic"/>
              </a:rPr>
              <a:t>s a las que no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se</a:t>
            </a:r>
            <a:r>
              <a:rPr lang="es-ES"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les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aplica</a:t>
            </a:r>
            <a:r>
              <a:rPr lang="es-ES"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la</a:t>
            </a:r>
            <a:r>
              <a:rPr lang="es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Ley</a:t>
            </a:r>
            <a:r>
              <a:rPr lang="es-ES" sz="1800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reguladora</a:t>
            </a:r>
            <a:r>
              <a:rPr lang="es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lang="es-ES"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subvenciones</a:t>
            </a:r>
            <a:endParaRPr lang="es-ES" sz="1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lang="es-ES" sz="1800" b="1" dirty="0">
                <a:solidFill>
                  <a:srgbClr val="EB2956"/>
                </a:solidFill>
                <a:latin typeface="Century Gothic"/>
                <a:cs typeface="Century Gothic"/>
              </a:rPr>
              <a:t>8.-</a:t>
            </a:r>
            <a:r>
              <a:rPr lang="es-ES" sz="1800" b="1" spc="-40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Necesidad</a:t>
            </a:r>
            <a:r>
              <a:rPr lang="es-ES" sz="1800" spc="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de </a:t>
            </a:r>
            <a:r>
              <a:rPr lang="es-ES" sz="1800" b="1" dirty="0">
                <a:latin typeface="Century Gothic"/>
                <a:cs typeface="Century Gothic"/>
              </a:rPr>
              <a:t>NIF</a:t>
            </a:r>
            <a:r>
              <a:rPr lang="es-ES" sz="1800" b="1" spc="-25" dirty="0"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,</a:t>
            </a:r>
            <a:r>
              <a:rPr lang="es-ES" sz="1800" b="1" spc="-20" dirty="0"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comunidad</a:t>
            </a:r>
            <a:r>
              <a:rPr lang="es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bienes</a:t>
            </a:r>
            <a:r>
              <a:rPr lang="es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sin</a:t>
            </a:r>
            <a:r>
              <a:rPr lang="es-ES"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personalidad</a:t>
            </a:r>
            <a:r>
              <a:rPr lang="es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jurídica</a:t>
            </a:r>
            <a:endParaRPr lang="es-ES" sz="1800" dirty="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es-ES" sz="1850" dirty="0">
              <a:latin typeface="Century Gothic"/>
              <a:cs typeface="Century Gothic"/>
            </a:endParaRPr>
          </a:p>
          <a:p>
            <a:pPr marL="12700" marR="368935">
              <a:lnSpc>
                <a:spcPct val="100000"/>
              </a:lnSpc>
            </a:pPr>
            <a:r>
              <a:rPr lang="es-ES" sz="1800" b="1" dirty="0">
                <a:solidFill>
                  <a:srgbClr val="EB2956"/>
                </a:solidFill>
                <a:latin typeface="Century Gothic"/>
                <a:cs typeface="Century Gothic"/>
              </a:rPr>
              <a:t>9.-</a:t>
            </a:r>
            <a:r>
              <a:rPr lang="es-ES" sz="1800" b="1" spc="-40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Posibles</a:t>
            </a:r>
            <a:r>
              <a:rPr lang="es-ES" sz="1800" b="1" spc="-15" dirty="0"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destinos</a:t>
            </a:r>
            <a:r>
              <a:rPr lang="es-ES" sz="1800" b="1" spc="-40" dirty="0"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de</a:t>
            </a:r>
            <a:r>
              <a:rPr lang="es-ES" sz="1800" b="1" spc="-10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las</a:t>
            </a:r>
            <a:r>
              <a:rPr lang="es-ES" sz="1800" spc="-20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asignaciones</a:t>
            </a:r>
            <a:r>
              <a:rPr lang="es-ES" sz="1800" spc="-20" dirty="0"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lang="es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alquileres,</a:t>
            </a:r>
            <a:r>
              <a:rPr lang="es-ES"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comunicaciones,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imprenta,</a:t>
            </a:r>
            <a:r>
              <a:rPr lang="es-ES"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suscripciones,</a:t>
            </a:r>
            <a:r>
              <a:rPr lang="es-ES"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boletín</a:t>
            </a:r>
            <a:r>
              <a:rPr lang="es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informativo,</a:t>
            </a:r>
            <a:r>
              <a:rPr lang="es-ES" sz="18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gastos</a:t>
            </a:r>
            <a:r>
              <a:rPr lang="es-ES"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dirty="0">
                <a:solidFill>
                  <a:srgbClr val="404040"/>
                </a:solidFill>
                <a:latin typeface="Century Gothic"/>
                <a:cs typeface="Century Gothic"/>
              </a:rPr>
              <a:t>por</a:t>
            </a:r>
            <a:r>
              <a:rPr lang="es-ES" sz="1800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1800" b="1" spc="-10" dirty="0">
                <a:latin typeface="Century Gothic"/>
                <a:cs typeface="Century Gothic"/>
              </a:rPr>
              <a:t>servicios </a:t>
            </a:r>
            <a:r>
              <a:rPr lang="es-ES" sz="1800" b="1" dirty="0">
                <a:latin typeface="Century Gothic"/>
                <a:cs typeface="Century Gothic"/>
              </a:rPr>
              <a:t>prestados</a:t>
            </a:r>
            <a:r>
              <a:rPr lang="es-ES" sz="1800" b="1" spc="-60" dirty="0"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por</a:t>
            </a:r>
            <a:r>
              <a:rPr lang="es-ES" sz="1800" b="1" spc="-40" dirty="0"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partido</a:t>
            </a:r>
            <a:r>
              <a:rPr lang="es-ES" sz="1800" b="1" spc="-45" dirty="0"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político</a:t>
            </a:r>
            <a:r>
              <a:rPr lang="es-ES" sz="1800" dirty="0">
                <a:latin typeface="Century Gothic"/>
                <a:cs typeface="Century Gothic"/>
              </a:rPr>
              <a:t>,</a:t>
            </a:r>
            <a:r>
              <a:rPr lang="es-ES" sz="1800" spc="-30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gastos</a:t>
            </a:r>
            <a:r>
              <a:rPr lang="es-ES" sz="1800" spc="-2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representación,</a:t>
            </a:r>
            <a:r>
              <a:rPr lang="es-ES" sz="1800" spc="20" dirty="0">
                <a:latin typeface="Century Gothic"/>
                <a:cs typeface="Century Gothic"/>
              </a:rPr>
              <a:t> </a:t>
            </a:r>
            <a:r>
              <a:rPr lang="es-ES" sz="1800" b="1" spc="-10" dirty="0">
                <a:latin typeface="Century Gothic"/>
                <a:cs typeface="Century Gothic"/>
              </a:rPr>
              <a:t>contratación </a:t>
            </a:r>
            <a:r>
              <a:rPr lang="es-ES" sz="1800" b="1" dirty="0">
                <a:latin typeface="Century Gothic"/>
                <a:cs typeface="Century Gothic"/>
              </a:rPr>
              <a:t>personal</a:t>
            </a:r>
            <a:r>
              <a:rPr lang="es-ES" sz="1800" dirty="0">
                <a:latin typeface="Century Gothic"/>
                <a:cs typeface="Century Gothic"/>
              </a:rPr>
              <a:t>,</a:t>
            </a:r>
            <a:r>
              <a:rPr lang="es-ES" sz="1800" spc="-65" dirty="0">
                <a:latin typeface="Century Gothic"/>
                <a:cs typeface="Century Gothic"/>
              </a:rPr>
              <a:t> </a:t>
            </a:r>
            <a:r>
              <a:rPr lang="es-ES" sz="1800" spc="-20" dirty="0">
                <a:latin typeface="Century Gothic"/>
                <a:cs typeface="Century Gothic"/>
              </a:rPr>
              <a:t>etc.)</a:t>
            </a:r>
            <a:endParaRPr lang="es-ES" sz="18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5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12191" y="484073"/>
            <a:ext cx="7809865" cy="836294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75"/>
              </a:spcBef>
              <a:tabLst>
                <a:tab pos="7590790" algn="l"/>
              </a:tabLst>
            </a:pPr>
            <a:r>
              <a:rPr sz="2800" b="1" dirty="0">
                <a:latin typeface="Century Gothic"/>
                <a:cs typeface="Century Gothic"/>
              </a:rPr>
              <a:t>Personal</a:t>
            </a:r>
            <a:r>
              <a:rPr sz="2800" b="1" spc="-15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eventual.</a:t>
            </a:r>
            <a:r>
              <a:rPr sz="2800" b="1" spc="-14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Número,</a:t>
            </a:r>
            <a:r>
              <a:rPr sz="2800" b="1" spc="-14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características</a:t>
            </a:r>
            <a:r>
              <a:rPr sz="2800" b="1" dirty="0">
                <a:latin typeface="Century Gothic"/>
                <a:cs typeface="Century Gothic"/>
              </a:rPr>
              <a:t>	</a:t>
            </a:r>
            <a:r>
              <a:rPr sz="2800" b="1" spc="-50" dirty="0">
                <a:latin typeface="Century Gothic"/>
                <a:cs typeface="Century Gothic"/>
              </a:rPr>
              <a:t>y </a:t>
            </a:r>
            <a:r>
              <a:rPr sz="2800" b="1" spc="-10" dirty="0">
                <a:latin typeface="Century Gothic"/>
                <a:cs typeface="Century Gothic"/>
              </a:rPr>
              <a:t>retribuciones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0455" y="1434083"/>
            <a:ext cx="8286115" cy="18796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45085" rIns="0" bIns="0" rtlCol="0">
            <a:spAutoFit/>
          </a:bodyPr>
          <a:lstStyle/>
          <a:p>
            <a:pPr marL="90805" marR="259715">
              <a:lnSpc>
                <a:spcPts val="1939"/>
              </a:lnSpc>
              <a:spcBef>
                <a:spcPts val="355"/>
              </a:spcBef>
            </a:pPr>
            <a:r>
              <a:rPr sz="1800" b="1" dirty="0">
                <a:solidFill>
                  <a:srgbClr val="EB2956"/>
                </a:solidFill>
                <a:latin typeface="Century Gothic"/>
                <a:cs typeface="Century Gothic"/>
              </a:rPr>
              <a:t>1.-</a:t>
            </a:r>
            <a:r>
              <a:rPr sz="1800" b="1" spc="-30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Sólo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realiza</a:t>
            </a:r>
            <a:r>
              <a:rPr sz="18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funciones expresamente</a:t>
            </a:r>
            <a:r>
              <a:rPr sz="1800" spc="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calificadas</a:t>
            </a:r>
            <a:r>
              <a:rPr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como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confianza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o</a:t>
            </a:r>
            <a:r>
              <a:rPr sz="18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asesoramiento</a:t>
            </a:r>
            <a:r>
              <a:rPr sz="18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especial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distinto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personal</a:t>
            </a:r>
            <a:r>
              <a:rPr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directivo</a:t>
            </a:r>
            <a:r>
              <a:rPr sz="18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público).</a:t>
            </a:r>
            <a:endParaRPr sz="1800">
              <a:latin typeface="Century Gothic"/>
              <a:cs typeface="Century Gothic"/>
            </a:endParaRPr>
          </a:p>
          <a:p>
            <a:pPr marL="90805" marR="466725">
              <a:lnSpc>
                <a:spcPts val="1939"/>
              </a:lnSpc>
              <a:spcBef>
                <a:spcPts val="1005"/>
              </a:spcBef>
            </a:pPr>
            <a:r>
              <a:rPr sz="1800" b="1" dirty="0">
                <a:solidFill>
                  <a:srgbClr val="EB2956"/>
                </a:solidFill>
                <a:latin typeface="Century Gothic"/>
                <a:cs typeface="Century Gothic"/>
              </a:rPr>
              <a:t>2.-</a:t>
            </a:r>
            <a:r>
              <a:rPr sz="1800" b="1" spc="-40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determina,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al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comienzo</a:t>
            </a:r>
            <a:r>
              <a:rPr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mandato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,</a:t>
            </a:r>
            <a:r>
              <a:rPr sz="18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número,</a:t>
            </a:r>
            <a:r>
              <a:rPr sz="18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características</a:t>
            </a:r>
            <a:r>
              <a:rPr sz="18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y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retribuciones</a:t>
            </a:r>
            <a:r>
              <a:rPr sz="1800" b="1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personal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eventual.</a:t>
            </a:r>
            <a:endParaRPr sz="1800">
              <a:latin typeface="Century Gothic"/>
              <a:cs typeface="Century Gothic"/>
            </a:endParaRPr>
          </a:p>
          <a:p>
            <a:pPr marL="90805">
              <a:lnSpc>
                <a:spcPct val="100000"/>
              </a:lnSpc>
              <a:spcBef>
                <a:spcPts val="770"/>
              </a:spcBef>
            </a:pPr>
            <a:r>
              <a:rPr sz="1800" b="1" dirty="0">
                <a:solidFill>
                  <a:srgbClr val="EB2956"/>
                </a:solidFill>
                <a:latin typeface="Century Gothic"/>
                <a:cs typeface="Century Gothic"/>
              </a:rPr>
              <a:t>3.-</a:t>
            </a:r>
            <a:r>
              <a:rPr sz="1800" b="1" spc="-35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Nombramiento</a:t>
            </a:r>
            <a:r>
              <a:rPr sz="18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1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cese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: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Alcaldía</a:t>
            </a:r>
            <a:endParaRPr sz="1800">
              <a:latin typeface="Century Gothic"/>
              <a:cs typeface="Century Gothic"/>
            </a:endParaRPr>
          </a:p>
          <a:p>
            <a:pPr marL="90805">
              <a:lnSpc>
                <a:spcPts val="1964"/>
              </a:lnSpc>
              <a:spcBef>
                <a:spcPts val="780"/>
              </a:spcBef>
            </a:pPr>
            <a:r>
              <a:rPr sz="1800" b="1" dirty="0">
                <a:solidFill>
                  <a:srgbClr val="EB2956"/>
                </a:solidFill>
                <a:latin typeface="Century Gothic"/>
                <a:cs typeface="Century Gothic"/>
              </a:rPr>
              <a:t>4.-</a:t>
            </a:r>
            <a:r>
              <a:rPr sz="1800" b="1" spc="-30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Límites</a:t>
            </a:r>
            <a:r>
              <a:rPr sz="18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número</a:t>
            </a:r>
            <a:r>
              <a:rPr sz="18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máximo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:</a:t>
            </a:r>
            <a:endParaRPr sz="1800">
              <a:latin typeface="Century Gothic"/>
              <a:cs typeface="Century Gothic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303487"/>
              </p:ext>
            </p:extLst>
          </p:nvPr>
        </p:nvGraphicFramePr>
        <p:xfrm>
          <a:off x="812291" y="3538602"/>
          <a:ext cx="7722109" cy="31881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3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881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89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ESTRATOS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POBLACIÓN</a:t>
                      </a:r>
                      <a:r>
                        <a:rPr sz="1200" b="1" spc="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MUNICIPIOS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2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N</a:t>
                      </a:r>
                      <a:r>
                        <a:rPr lang="eu-ES" sz="12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Ú</a:t>
                      </a:r>
                      <a:r>
                        <a:rPr sz="1200" b="1" dirty="0" err="1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MERO</a:t>
                      </a:r>
                      <a:r>
                        <a:rPr sz="1200" b="1" spc="-1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MÁXIMO</a:t>
                      </a:r>
                      <a:r>
                        <a:rPr sz="1200" b="1" spc="-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PERSONAL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EVENTUAL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749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979">
                <a:tc>
                  <a:txBody>
                    <a:bodyPr/>
                    <a:lstStyle/>
                    <a:p>
                      <a:pPr marL="72390">
                        <a:lnSpc>
                          <a:spcPts val="1110"/>
                        </a:lnSpc>
                        <a:spcBef>
                          <a:spcPts val="969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HASTA</a:t>
                      </a:r>
                      <a:r>
                        <a:rPr sz="1200" b="1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2.000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110"/>
                        </a:lnSpc>
                        <a:spcBef>
                          <a:spcPts val="969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0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979">
                <a:tc>
                  <a:txBody>
                    <a:bodyPr/>
                    <a:lstStyle/>
                    <a:p>
                      <a:pPr marL="72390">
                        <a:lnSpc>
                          <a:spcPts val="1105"/>
                        </a:lnSpc>
                        <a:spcBef>
                          <a:spcPts val="969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2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2.001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5.000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 HABITANTES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1105"/>
                        </a:lnSpc>
                        <a:spcBef>
                          <a:spcPts val="969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1</a:t>
                      </a:r>
                      <a:r>
                        <a:rPr sz="1200" b="1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sz="12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si</a:t>
                      </a:r>
                      <a:r>
                        <a:rPr sz="12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no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hay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 dedicaciones</a:t>
                      </a:r>
                      <a:r>
                        <a:rPr sz="1200" b="1" spc="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exclusivas)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979">
                <a:tc>
                  <a:txBody>
                    <a:bodyPr/>
                    <a:lstStyle/>
                    <a:p>
                      <a:pPr marL="72390">
                        <a:lnSpc>
                          <a:spcPts val="1105"/>
                        </a:lnSpc>
                        <a:spcBef>
                          <a:spcPts val="969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5.001</a:t>
                      </a:r>
                      <a:r>
                        <a:rPr sz="12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200" b="1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10.000</a:t>
                      </a:r>
                      <a:r>
                        <a:rPr sz="1200" b="1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105"/>
                        </a:lnSpc>
                        <a:spcBef>
                          <a:spcPts val="969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1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8979">
                <a:tc>
                  <a:txBody>
                    <a:bodyPr/>
                    <a:lstStyle/>
                    <a:p>
                      <a:pPr marL="72390">
                        <a:lnSpc>
                          <a:spcPts val="1105"/>
                        </a:lnSpc>
                        <a:spcBef>
                          <a:spcPts val="969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10.001 A</a:t>
                      </a:r>
                      <a:r>
                        <a:rPr sz="1200" b="1" spc="20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20.000</a:t>
                      </a:r>
                      <a:r>
                        <a:rPr sz="1200" b="1" spc="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1105"/>
                        </a:lnSpc>
                        <a:spcBef>
                          <a:spcPts val="969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2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2318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6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2390">
                        <a:lnSpc>
                          <a:spcPts val="1105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20.001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200" b="1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50.000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 HABITANTES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" algn="ctr">
                        <a:lnSpc>
                          <a:spcPts val="1105"/>
                        </a:lnSpc>
                        <a:spcBef>
                          <a:spcPts val="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7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606">
                <a:tc>
                  <a:txBody>
                    <a:bodyPr/>
                    <a:lstStyle/>
                    <a:p>
                      <a:pPr marL="72390">
                        <a:lnSpc>
                          <a:spcPts val="1105"/>
                        </a:lnSpc>
                        <a:spcBef>
                          <a:spcPts val="97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50.001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200" b="1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75.000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 HABITANTES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238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105"/>
                        </a:lnSpc>
                        <a:spcBef>
                          <a:spcPts val="975"/>
                        </a:spcBef>
                      </a:pP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12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238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2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2390">
                        <a:lnSpc>
                          <a:spcPts val="1105"/>
                        </a:lnSpc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4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75.001</a:t>
                      </a:r>
                      <a:r>
                        <a:rPr sz="12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200" b="1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100.000</a:t>
                      </a:r>
                      <a:r>
                        <a:rPr sz="1200" b="1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ts val="1105"/>
                        </a:lnSpc>
                      </a:pP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25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9076">
                <a:tc>
                  <a:txBody>
                    <a:bodyPr/>
                    <a:lstStyle/>
                    <a:p>
                      <a:pPr marL="72390">
                        <a:lnSpc>
                          <a:spcPts val="1105"/>
                        </a:lnSpc>
                        <a:spcBef>
                          <a:spcPts val="975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100.001</a:t>
                      </a:r>
                      <a:r>
                        <a:rPr sz="1200" b="1" spc="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200" b="1" spc="-4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300.000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238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1105"/>
                        </a:lnSpc>
                        <a:spcBef>
                          <a:spcPts val="975"/>
                        </a:spcBef>
                      </a:pP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27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1238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79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72390">
                        <a:lnSpc>
                          <a:spcPts val="1105"/>
                        </a:lnSpc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4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300.001</a:t>
                      </a:r>
                      <a:r>
                        <a:rPr sz="1200" b="1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200" b="1" spc="-5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500.000</a:t>
                      </a:r>
                      <a:r>
                        <a:rPr sz="1200" b="1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ts val="1105"/>
                        </a:lnSpc>
                      </a:pPr>
                      <a:r>
                        <a:rPr sz="1200" b="1" spc="-25" dirty="0">
                          <a:latin typeface="Century Gothic"/>
                          <a:cs typeface="Century Gothic"/>
                        </a:rPr>
                        <a:t>29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6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52043" y="1376172"/>
            <a:ext cx="8651875" cy="5334000"/>
          </a:xfrm>
          <a:custGeom>
            <a:avLst/>
            <a:gdLst/>
            <a:ahLst/>
            <a:cxnLst/>
            <a:rect l="l" t="t" r="r" b="b"/>
            <a:pathLst>
              <a:path w="8651875" h="5334000">
                <a:moveTo>
                  <a:pt x="8651748" y="0"/>
                </a:moveTo>
                <a:lnTo>
                  <a:pt x="0" y="0"/>
                </a:lnTo>
                <a:lnTo>
                  <a:pt x="0" y="5334000"/>
                </a:lnTo>
                <a:lnTo>
                  <a:pt x="8651748" y="5334000"/>
                </a:lnTo>
                <a:lnTo>
                  <a:pt x="86517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1393" y="688924"/>
            <a:ext cx="8504326" cy="598048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Nombramiento</a:t>
            </a:r>
            <a:r>
              <a:rPr sz="2800" b="1" spc="-9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representantes</a:t>
            </a:r>
            <a:r>
              <a:rPr sz="2800" b="1" spc="-12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en</a:t>
            </a:r>
            <a:r>
              <a:rPr sz="2800" b="1" spc="-12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organismos</a:t>
            </a:r>
            <a:endParaRPr sz="2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035"/>
              </a:spcBef>
            </a:pPr>
            <a:r>
              <a:rPr sz="2000" b="1" dirty="0">
                <a:solidFill>
                  <a:srgbClr val="EB2956"/>
                </a:solidFill>
                <a:latin typeface="Century Gothic"/>
                <a:cs typeface="Century Gothic"/>
              </a:rPr>
              <a:t>1.-</a:t>
            </a:r>
            <a:r>
              <a:rPr sz="2000" b="1" spc="-45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Cuando</a:t>
            </a:r>
            <a:r>
              <a:rPr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su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designación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es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competencia</a:t>
            </a:r>
            <a:r>
              <a:rPr sz="20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del</a:t>
            </a:r>
            <a:r>
              <a:rPr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ts val="2280"/>
              </a:lnSpc>
              <a:spcBef>
                <a:spcPts val="1875"/>
              </a:spcBef>
            </a:pPr>
            <a:r>
              <a:rPr sz="2000" b="1" dirty="0">
                <a:solidFill>
                  <a:srgbClr val="EB2956"/>
                </a:solidFill>
                <a:latin typeface="Century Gothic"/>
                <a:cs typeface="Century Gothic"/>
              </a:rPr>
              <a:t>2.-</a:t>
            </a:r>
            <a:r>
              <a:rPr sz="2000" b="1" spc="-45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Organismo</a:t>
            </a:r>
            <a:r>
              <a:rPr sz="20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autónomo</a:t>
            </a:r>
            <a:r>
              <a:rPr sz="2000" b="1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local</a:t>
            </a:r>
            <a:r>
              <a:rPr sz="2000" b="1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(adscrito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Concejalía):</a:t>
            </a:r>
            <a:r>
              <a:rPr sz="20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Consejo</a:t>
            </a:r>
            <a:endParaRPr sz="2000" dirty="0">
              <a:latin typeface="Century Gothic"/>
              <a:cs typeface="Century Gothic"/>
            </a:endParaRPr>
          </a:p>
          <a:p>
            <a:pPr marL="375285">
              <a:lnSpc>
                <a:spcPts val="2280"/>
              </a:lnSpc>
            </a:pP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rector</a:t>
            </a:r>
            <a:r>
              <a:rPr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cuya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composición</a:t>
            </a:r>
            <a:r>
              <a:rPr sz="20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se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determina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 err="1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10" dirty="0" err="1">
                <a:solidFill>
                  <a:srgbClr val="404040"/>
                </a:solidFill>
                <a:latin typeface="Century Gothic"/>
                <a:cs typeface="Century Gothic"/>
              </a:rPr>
              <a:t>Estatutos</a:t>
            </a:r>
            <a:endParaRPr sz="2000" dirty="0">
              <a:latin typeface="Century Gothic"/>
              <a:cs typeface="Century Gothic"/>
            </a:endParaRPr>
          </a:p>
          <a:p>
            <a:pPr marL="375285" marR="36195" indent="-363220">
              <a:lnSpc>
                <a:spcPct val="89800"/>
              </a:lnSpc>
              <a:spcBef>
                <a:spcPts val="2115"/>
              </a:spcBef>
            </a:pPr>
            <a:r>
              <a:rPr sz="2000" b="1" dirty="0">
                <a:solidFill>
                  <a:srgbClr val="EB2956"/>
                </a:solidFill>
                <a:latin typeface="Century Gothic"/>
                <a:cs typeface="Century Gothic"/>
              </a:rPr>
              <a:t>3.-</a:t>
            </a:r>
            <a:r>
              <a:rPr sz="2000" b="1" spc="-40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Entidad</a:t>
            </a:r>
            <a:r>
              <a:rPr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Pública</a:t>
            </a:r>
            <a:r>
              <a:rPr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Empresarial</a:t>
            </a:r>
            <a:r>
              <a:rPr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(adscrita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Concejalía</a:t>
            </a:r>
            <a:r>
              <a:rPr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u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Organismo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Autónomo):</a:t>
            </a:r>
            <a:r>
              <a:rPr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Consejo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Administración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cuya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composición 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se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determina</a:t>
            </a:r>
            <a:r>
              <a:rPr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Estatutos</a:t>
            </a:r>
            <a:endParaRPr sz="2000" dirty="0">
              <a:latin typeface="Century Gothic"/>
              <a:cs typeface="Century Gothic"/>
            </a:endParaRPr>
          </a:p>
          <a:p>
            <a:pPr marL="375285" marR="405130" indent="-363220">
              <a:lnSpc>
                <a:spcPts val="2160"/>
              </a:lnSpc>
              <a:spcBef>
                <a:spcPts val="2145"/>
              </a:spcBef>
            </a:pPr>
            <a:r>
              <a:rPr sz="2000" b="1" dirty="0">
                <a:solidFill>
                  <a:srgbClr val="EB2956"/>
                </a:solidFill>
                <a:latin typeface="Century Gothic"/>
                <a:cs typeface="Century Gothic"/>
              </a:rPr>
              <a:t>4.-</a:t>
            </a:r>
            <a:r>
              <a:rPr sz="2000" b="1" spc="-10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Sociedades</a:t>
            </a:r>
            <a:r>
              <a:rPr sz="20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mercantiles</a:t>
            </a:r>
            <a:r>
              <a:rPr sz="20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locales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: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Junta</a:t>
            </a:r>
            <a:r>
              <a:rPr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General</a:t>
            </a:r>
            <a:r>
              <a:rPr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Consejo</a:t>
            </a:r>
            <a:r>
              <a:rPr sz="20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de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Administración</a:t>
            </a:r>
            <a:r>
              <a:rPr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que</a:t>
            </a:r>
            <a:r>
              <a:rPr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se</a:t>
            </a:r>
            <a:r>
              <a:rPr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designan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según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Estatutos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839"/>
              </a:spcBef>
            </a:pPr>
            <a:r>
              <a:rPr sz="2000" b="1" dirty="0">
                <a:solidFill>
                  <a:srgbClr val="EB2956"/>
                </a:solidFill>
                <a:latin typeface="Century Gothic"/>
                <a:cs typeface="Century Gothic"/>
              </a:rPr>
              <a:t>5.-</a:t>
            </a:r>
            <a:r>
              <a:rPr sz="2000" b="1" spc="-45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Mancomunidades,</a:t>
            </a:r>
            <a:r>
              <a:rPr sz="20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Consorcios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,</a:t>
            </a:r>
            <a:r>
              <a:rPr sz="20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etc.:</a:t>
            </a:r>
            <a:r>
              <a:rPr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Atender</a:t>
            </a:r>
            <a:r>
              <a:rPr sz="20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Estatutos</a:t>
            </a:r>
            <a:endParaRPr sz="2000" dirty="0">
              <a:latin typeface="Century Gothic"/>
              <a:cs typeface="Century Gothic"/>
            </a:endParaRPr>
          </a:p>
          <a:p>
            <a:pPr marL="12700">
              <a:lnSpc>
                <a:spcPts val="2275"/>
              </a:lnSpc>
              <a:spcBef>
                <a:spcPts val="1875"/>
              </a:spcBef>
            </a:pPr>
            <a:r>
              <a:rPr sz="2000" b="1" dirty="0">
                <a:solidFill>
                  <a:srgbClr val="EB2956"/>
                </a:solidFill>
                <a:latin typeface="Century Gothic"/>
                <a:cs typeface="Century Gothic"/>
              </a:rPr>
              <a:t>6.-</a:t>
            </a:r>
            <a:r>
              <a:rPr sz="2000" b="1" spc="-20" dirty="0">
                <a:solidFill>
                  <a:srgbClr val="EB2956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Cuadrillas</a:t>
            </a:r>
            <a:r>
              <a:rPr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b="1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Álava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: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Junta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Cuadrilla</a:t>
            </a:r>
            <a:r>
              <a:rPr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elegida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conforme al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art.</a:t>
            </a:r>
            <a:endParaRPr sz="2000" dirty="0">
              <a:latin typeface="Century Gothic"/>
              <a:cs typeface="Century Gothic"/>
            </a:endParaRPr>
          </a:p>
          <a:p>
            <a:pPr marL="375285">
              <a:lnSpc>
                <a:spcPts val="2275"/>
              </a:lnSpc>
            </a:pP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14.2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la</a:t>
            </a:r>
            <a:r>
              <a:rPr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NF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63/1989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Cuadrillas.</a:t>
            </a:r>
            <a:endParaRPr sz="2000" dirty="0">
              <a:latin typeface="Century Gothic"/>
              <a:cs typeface="Century Gothic"/>
            </a:endParaRPr>
          </a:p>
          <a:p>
            <a:pPr marL="375285" marR="1193165" indent="55880">
              <a:lnSpc>
                <a:spcPts val="2160"/>
              </a:lnSpc>
              <a:spcBef>
                <a:spcPts val="2145"/>
              </a:spcBef>
            </a:pP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Si</a:t>
            </a:r>
            <a:r>
              <a:rPr sz="20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no</a:t>
            </a:r>
            <a:r>
              <a:rPr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atribución</a:t>
            </a:r>
            <a:r>
              <a:rPr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 err="1">
                <a:solidFill>
                  <a:srgbClr val="404040"/>
                </a:solidFill>
                <a:latin typeface="Century Gothic"/>
                <a:cs typeface="Century Gothic"/>
              </a:rPr>
              <a:t>expresa</a:t>
            </a:r>
            <a:r>
              <a:rPr sz="20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 err="1">
                <a:solidFill>
                  <a:srgbClr val="404040"/>
                </a:solidFill>
                <a:latin typeface="Century Gothic"/>
                <a:cs typeface="Century Gothic"/>
              </a:rPr>
              <a:t>como</a:t>
            </a:r>
            <a:r>
              <a:rPr lang="es-ES"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 err="1">
                <a:solidFill>
                  <a:srgbClr val="404040"/>
                </a:solidFill>
                <a:latin typeface="Century Gothic"/>
                <a:cs typeface="Century Gothic"/>
              </a:rPr>
              <a:t>competencia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 de 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P</a:t>
            </a:r>
            <a:r>
              <a:rPr sz="2000" spc="-10" dirty="0" err="1">
                <a:solidFill>
                  <a:srgbClr val="404040"/>
                </a:solidFill>
                <a:latin typeface="Century Gothic"/>
                <a:cs typeface="Century Gothic"/>
              </a:rPr>
              <a:t>len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o: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competencia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Alcaldía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.</a:t>
            </a:r>
            <a:endParaRPr sz="2000" dirty="0">
              <a:latin typeface="Century Gothic"/>
              <a:cs typeface="Century Gothic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64819" y="6053328"/>
            <a:ext cx="280670" cy="200025"/>
          </a:xfrm>
          <a:custGeom>
            <a:avLst/>
            <a:gdLst/>
            <a:ahLst/>
            <a:cxnLst/>
            <a:rect l="l" t="t" r="r" b="b"/>
            <a:pathLst>
              <a:path w="280670" h="200025">
                <a:moveTo>
                  <a:pt x="180594" y="0"/>
                </a:moveTo>
                <a:lnTo>
                  <a:pt x="180594" y="49911"/>
                </a:lnTo>
                <a:lnTo>
                  <a:pt x="0" y="49911"/>
                </a:lnTo>
                <a:lnTo>
                  <a:pt x="0" y="149733"/>
                </a:lnTo>
                <a:lnTo>
                  <a:pt x="180594" y="149733"/>
                </a:lnTo>
                <a:lnTo>
                  <a:pt x="180594" y="199644"/>
                </a:lnTo>
                <a:lnTo>
                  <a:pt x="280416" y="99822"/>
                </a:lnTo>
                <a:lnTo>
                  <a:pt x="180594" y="0"/>
                </a:lnTo>
                <a:close/>
              </a:path>
            </a:pathLst>
          </a:custGeom>
          <a:solidFill>
            <a:srgbClr val="EF63A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25" dirty="0">
                <a:latin typeface="Century Gothic"/>
                <a:cs typeface="Century Gothic"/>
              </a:rPr>
              <a:t>1</a:t>
            </a:r>
            <a:r>
              <a:rPr lang="es-ES" sz="1300" spc="-25" dirty="0">
                <a:latin typeface="Century Gothic"/>
                <a:cs typeface="Century Gothic"/>
              </a:rPr>
              <a:t>7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62711" y="1597152"/>
            <a:ext cx="8319770" cy="4819015"/>
          </a:xfrm>
          <a:custGeom>
            <a:avLst/>
            <a:gdLst/>
            <a:ahLst/>
            <a:cxnLst/>
            <a:rect l="l" t="t" r="r" b="b"/>
            <a:pathLst>
              <a:path w="8319770" h="4819015">
                <a:moveTo>
                  <a:pt x="8319516" y="0"/>
                </a:moveTo>
                <a:lnTo>
                  <a:pt x="0" y="0"/>
                </a:lnTo>
                <a:lnTo>
                  <a:pt x="0" y="4818888"/>
                </a:lnTo>
                <a:lnTo>
                  <a:pt x="8319516" y="4818888"/>
                </a:lnTo>
                <a:lnTo>
                  <a:pt x="83195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31393" y="688924"/>
            <a:ext cx="8082915" cy="54667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195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Decretos</a:t>
            </a:r>
            <a:r>
              <a:rPr sz="2800" b="1" spc="-9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de</a:t>
            </a:r>
            <a:r>
              <a:rPr sz="2800" b="1" spc="-9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Alcaldía</a:t>
            </a:r>
            <a:endParaRPr sz="2800" dirty="0">
              <a:latin typeface="Century Gothic"/>
              <a:cs typeface="Century Gothic"/>
            </a:endParaRPr>
          </a:p>
          <a:p>
            <a:pPr marL="12700">
              <a:lnSpc>
                <a:spcPts val="3195"/>
              </a:lnSpc>
            </a:pPr>
            <a:r>
              <a:rPr sz="2800" b="1" dirty="0">
                <a:latin typeface="Century Gothic"/>
                <a:cs typeface="Century Gothic"/>
              </a:rPr>
              <a:t>en</a:t>
            </a:r>
            <a:r>
              <a:rPr sz="2800" b="1" spc="-7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materia</a:t>
            </a:r>
            <a:r>
              <a:rPr sz="2800" b="1" spc="-4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de</a:t>
            </a:r>
            <a:r>
              <a:rPr sz="2800" b="1" spc="-6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Nombramientos</a:t>
            </a:r>
            <a:endParaRPr sz="2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350" dirty="0">
              <a:latin typeface="Century Gothic"/>
              <a:cs typeface="Century Gothic"/>
            </a:endParaRPr>
          </a:p>
          <a:p>
            <a:pPr marL="384810" marR="265430" indent="-363220">
              <a:lnSpc>
                <a:spcPct val="90000"/>
              </a:lnSpc>
            </a:pP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1.-</a:t>
            </a:r>
            <a:r>
              <a:rPr sz="20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Alcaldía</a:t>
            </a:r>
            <a:r>
              <a:rPr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debe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dar</a:t>
            </a:r>
            <a:r>
              <a:rPr sz="2000" b="1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cuenta</a:t>
            </a:r>
            <a:r>
              <a:rPr sz="20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al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los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Decretos</a:t>
            </a:r>
            <a:r>
              <a:rPr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dictados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materia</a:t>
            </a:r>
            <a:r>
              <a:rPr sz="20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nombramientos</a:t>
            </a:r>
            <a:r>
              <a:rPr sz="2000" b="1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Tenencias</a:t>
            </a:r>
            <a:r>
              <a:rPr sz="20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Alcaldía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(Vicealcaldías),</a:t>
            </a:r>
            <a:r>
              <a:rPr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miembros</a:t>
            </a:r>
            <a:r>
              <a:rPr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la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Junta</a:t>
            </a:r>
            <a:r>
              <a:rPr sz="2000" b="1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Gobierno</a:t>
            </a:r>
            <a:r>
              <a:rPr sz="20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Local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y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delegaciones</a:t>
            </a:r>
            <a:r>
              <a:rPr sz="2000" b="1" spc="-9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Alcaldía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.</a:t>
            </a:r>
            <a:endParaRPr sz="2000" dirty="0">
              <a:latin typeface="Century Gothic"/>
              <a:cs typeface="Century Gothic"/>
            </a:endParaRPr>
          </a:p>
          <a:p>
            <a:pPr marL="384810" marR="118110" indent="-363220">
              <a:lnSpc>
                <a:spcPts val="2160"/>
              </a:lnSpc>
              <a:spcBef>
                <a:spcPts val="2135"/>
              </a:spcBef>
            </a:pP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Son</a:t>
            </a:r>
            <a:r>
              <a:rPr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materias</a:t>
            </a:r>
            <a:r>
              <a:rPr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competencia</a:t>
            </a:r>
            <a:r>
              <a:rPr sz="2000" b="1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Alcaldía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.</a:t>
            </a:r>
            <a:r>
              <a:rPr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Dación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cuenta</a:t>
            </a:r>
            <a:r>
              <a:rPr sz="20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al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efectos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informativos.</a:t>
            </a:r>
            <a:endParaRPr sz="2000" dirty="0">
              <a:latin typeface="Century Gothic"/>
              <a:cs typeface="Century Gothic"/>
            </a:endParaRPr>
          </a:p>
          <a:p>
            <a:pPr marL="384810" marR="5080" indent="-363220">
              <a:lnSpc>
                <a:spcPct val="90000"/>
              </a:lnSpc>
              <a:spcBef>
                <a:spcPts val="2080"/>
              </a:spcBef>
            </a:pP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sz="20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En los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municipios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con</a:t>
            </a:r>
            <a:r>
              <a:rPr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Junta de</a:t>
            </a:r>
            <a:r>
              <a:rPr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Gobierno</a:t>
            </a:r>
            <a:r>
              <a:rPr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Local</a:t>
            </a:r>
            <a:r>
              <a:rPr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el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número</a:t>
            </a:r>
            <a:r>
              <a:rPr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de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Tenientes</a:t>
            </a:r>
            <a:r>
              <a:rPr sz="20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Alcalde</a:t>
            </a:r>
            <a:r>
              <a:rPr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no</a:t>
            </a:r>
            <a:r>
              <a:rPr sz="20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puede</a:t>
            </a:r>
            <a:r>
              <a:rPr sz="20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exceder</a:t>
            </a:r>
            <a:r>
              <a:rPr sz="20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del</a:t>
            </a:r>
            <a:r>
              <a:rPr sz="20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número</a:t>
            </a:r>
            <a:r>
              <a:rPr sz="2000" b="1" spc="-9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de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miembros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aquélla.</a:t>
            </a:r>
            <a:r>
              <a:rPr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el</a:t>
            </a:r>
            <a:r>
              <a:rPr sz="20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resto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,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el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número</a:t>
            </a:r>
            <a:r>
              <a:rPr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Tenientes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de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Alcalde</a:t>
            </a:r>
            <a:r>
              <a:rPr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no</a:t>
            </a:r>
            <a:r>
              <a:rPr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podrá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exceder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del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tercio</a:t>
            </a:r>
            <a:r>
              <a:rPr sz="20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del</a:t>
            </a:r>
            <a:r>
              <a:rPr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número</a:t>
            </a:r>
            <a:r>
              <a:rPr sz="20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legal</a:t>
            </a:r>
            <a:r>
              <a:rPr sz="20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de </a:t>
            </a:r>
            <a:r>
              <a:rPr sz="2000" b="1" dirty="0">
                <a:solidFill>
                  <a:srgbClr val="404040"/>
                </a:solidFill>
                <a:latin typeface="Century Gothic"/>
                <a:cs typeface="Century Gothic"/>
              </a:rPr>
              <a:t>miembros</a:t>
            </a:r>
            <a:r>
              <a:rPr sz="20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la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Corporación.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los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efectos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del cómputo</a:t>
            </a:r>
            <a:r>
              <a:rPr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no</a:t>
            </a:r>
            <a:r>
              <a:rPr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se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tendrán</a:t>
            </a:r>
            <a:r>
              <a:rPr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cuenta</a:t>
            </a:r>
            <a:r>
              <a:rPr sz="20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los</a:t>
            </a:r>
            <a:r>
              <a:rPr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decimales</a:t>
            </a:r>
            <a:r>
              <a:rPr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que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resulten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dividir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por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tres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el</a:t>
            </a:r>
            <a:r>
              <a:rPr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número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total</a:t>
            </a:r>
            <a:r>
              <a:rPr sz="20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20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concejales</a:t>
            </a:r>
            <a:r>
              <a:rPr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20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concejalas.</a:t>
            </a:r>
            <a:endParaRPr sz="2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5" dirty="0">
                <a:latin typeface="Century Gothic"/>
                <a:cs typeface="Century Gothic"/>
              </a:rPr>
              <a:t>1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361289" y="509397"/>
            <a:ext cx="858329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Calendario</a:t>
            </a:r>
            <a:r>
              <a:rPr sz="2800" b="1" spc="-10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constitución</a:t>
            </a:r>
            <a:r>
              <a:rPr sz="2800" b="1" spc="-10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y</a:t>
            </a:r>
            <a:r>
              <a:rPr sz="2800" b="1" spc="-9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Plenos</a:t>
            </a:r>
            <a:r>
              <a:rPr sz="2800" b="1" spc="-9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de</a:t>
            </a:r>
            <a:r>
              <a:rPr sz="2800" b="1" spc="-10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organización</a:t>
            </a:r>
            <a:endParaRPr sz="2800">
              <a:latin typeface="Century Gothic"/>
              <a:cs typeface="Century Gothic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770270"/>
              </p:ext>
            </p:extLst>
          </p:nvPr>
        </p:nvGraphicFramePr>
        <p:xfrm>
          <a:off x="522287" y="1114425"/>
          <a:ext cx="8280399" cy="5163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6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4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87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34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ACTIVIDAD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FECHA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REFERENCIA</a:t>
                      </a:r>
                      <a:r>
                        <a:rPr sz="1400" b="1" spc="-9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LEGAL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647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pPr marL="91440" marR="3067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800" b="1" spc="-10" dirty="0">
                          <a:latin typeface="Century Gothic"/>
                          <a:cs typeface="Century Gothic"/>
                        </a:rPr>
                        <a:t>Constitución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Ayuntamiento</a:t>
                      </a:r>
                      <a:r>
                        <a:rPr sz="18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50" dirty="0">
                          <a:latin typeface="Century Gothic"/>
                          <a:cs typeface="Century Gothic"/>
                        </a:rPr>
                        <a:t>y </a:t>
                      </a:r>
                      <a:r>
                        <a:rPr sz="1800" b="1" spc="-10" dirty="0">
                          <a:latin typeface="Century Gothic"/>
                          <a:cs typeface="Century Gothic"/>
                        </a:rPr>
                        <a:t>elección alcalde/alcaldesa </a:t>
                      </a:r>
                      <a:r>
                        <a:rPr sz="1600" dirty="0">
                          <a:latin typeface="Century Gothic"/>
                          <a:cs typeface="Century Gothic"/>
                        </a:rPr>
                        <a:t>(si no</a:t>
                      </a:r>
                      <a:r>
                        <a:rPr sz="1600" spc="-4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600" dirty="0">
                          <a:latin typeface="Century Gothic"/>
                          <a:cs typeface="Century Gothic"/>
                        </a:rPr>
                        <a:t>hay</a:t>
                      </a:r>
                      <a:r>
                        <a:rPr sz="1600" spc="-4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600" spc="-10" dirty="0">
                          <a:latin typeface="Century Gothic"/>
                          <a:cs typeface="Century Gothic"/>
                        </a:rPr>
                        <a:t>recurso </a:t>
                      </a:r>
                      <a:r>
                        <a:rPr sz="1600" dirty="0">
                          <a:latin typeface="Century Gothic"/>
                          <a:cs typeface="Century Gothic"/>
                        </a:rPr>
                        <a:t>contencioso</a:t>
                      </a:r>
                      <a:r>
                        <a:rPr sz="1600" spc="-7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600" spc="-10" dirty="0">
                          <a:latin typeface="Century Gothic"/>
                          <a:cs typeface="Century Gothic"/>
                        </a:rPr>
                        <a:t>electoral)</a:t>
                      </a:r>
                      <a:endParaRPr sz="1600" dirty="0">
                        <a:latin typeface="Century Gothic"/>
                        <a:cs typeface="Century Gothic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592AA">
                        <a:alpha val="5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2550" dirty="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Century Gothic"/>
                          <a:cs typeface="Century Gothic"/>
                        </a:rPr>
                        <a:t>Sábado,</a:t>
                      </a:r>
                      <a:r>
                        <a:rPr sz="1800" b="1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1</a:t>
                      </a:r>
                      <a:r>
                        <a:rPr lang="es-ES" sz="1800" b="1" dirty="0">
                          <a:latin typeface="Century Gothic"/>
                          <a:cs typeface="Century Gothic"/>
                        </a:rPr>
                        <a:t>7</a:t>
                      </a:r>
                      <a:r>
                        <a:rPr sz="1800" b="1" spc="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junio</a:t>
                      </a:r>
                      <a:r>
                        <a:rPr sz="1800" b="1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800" spc="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800" spc="-20" dirty="0">
                          <a:latin typeface="Century Gothic"/>
                          <a:cs typeface="Century Gothic"/>
                        </a:rPr>
                        <a:t>2023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592AA">
                        <a:alpha val="5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800" dirty="0">
                          <a:latin typeface="Century Gothic"/>
                          <a:cs typeface="Century Gothic"/>
                        </a:rPr>
                        <a:t>(Artº.</a:t>
                      </a:r>
                      <a:r>
                        <a:rPr sz="1800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195.1</a:t>
                      </a:r>
                      <a:r>
                        <a:rPr sz="1800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10" dirty="0">
                          <a:latin typeface="Century Gothic"/>
                          <a:cs typeface="Century Gothic"/>
                        </a:rPr>
                        <a:t>LOREG)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 dirty="0">
                        <a:latin typeface="Times New Roman"/>
                        <a:cs typeface="Times New Roman"/>
                      </a:endParaRPr>
                    </a:p>
                    <a:p>
                      <a:pPr marL="92075" marR="8382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entury Gothic"/>
                          <a:cs typeface="Century Gothic"/>
                        </a:rPr>
                        <a:t>Convocatoria: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miércoles,</a:t>
                      </a:r>
                      <a:r>
                        <a:rPr sz="18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1</a:t>
                      </a:r>
                      <a:r>
                        <a:rPr lang="es-ES" sz="1800" dirty="0">
                          <a:latin typeface="Century Gothic"/>
                          <a:cs typeface="Century Gothic"/>
                        </a:rPr>
                        <a:t>4</a:t>
                      </a:r>
                      <a:r>
                        <a:rPr sz="1800" spc="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800" spc="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20" dirty="0">
                          <a:latin typeface="Century Gothic"/>
                          <a:cs typeface="Century Gothic"/>
                        </a:rPr>
                        <a:t>junio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48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592AA">
                        <a:alpha val="5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pPr marL="91440" marR="2971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es-ES" sz="1800" b="1" spc="-10" noProof="0" dirty="0">
                          <a:latin typeface="Century Gothic"/>
                          <a:cs typeface="Century Gothic"/>
                        </a:rPr>
                        <a:t>Constitución </a:t>
                      </a:r>
                      <a:r>
                        <a:rPr lang="es-ES" sz="1800" noProof="0" dirty="0">
                          <a:latin typeface="Century Gothic"/>
                          <a:cs typeface="Century Gothic"/>
                        </a:rPr>
                        <a:t>Ayuntamiento</a:t>
                      </a:r>
                      <a:r>
                        <a:rPr lang="es-ES" sz="1800" spc="-3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800" spc="-50" noProof="0" dirty="0">
                          <a:latin typeface="Century Gothic"/>
                          <a:cs typeface="Century Gothic"/>
                        </a:rPr>
                        <a:t>y </a:t>
                      </a:r>
                      <a:r>
                        <a:rPr lang="es-ES" sz="1800" b="1" spc="-10" noProof="0" dirty="0">
                          <a:latin typeface="Century Gothic"/>
                          <a:cs typeface="Century Gothic"/>
                        </a:rPr>
                        <a:t>elección alcalde/alcaldesa </a:t>
                      </a:r>
                      <a:r>
                        <a:rPr lang="es-ES" sz="1600" noProof="0" dirty="0">
                          <a:latin typeface="Century Gothic"/>
                          <a:cs typeface="Century Gothic"/>
                        </a:rPr>
                        <a:t>(si</a:t>
                      </a:r>
                      <a:r>
                        <a:rPr lang="es-ES" sz="1600" spc="-1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600" noProof="0" dirty="0">
                          <a:latin typeface="Century Gothic"/>
                          <a:cs typeface="Century Gothic"/>
                        </a:rPr>
                        <a:t>hay</a:t>
                      </a:r>
                      <a:r>
                        <a:rPr lang="es-ES" sz="1600" spc="-5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600" spc="-10" noProof="0" dirty="0">
                          <a:latin typeface="Century Gothic"/>
                          <a:cs typeface="Century Gothic"/>
                        </a:rPr>
                        <a:t>recurso contencioso</a:t>
                      </a:r>
                      <a:r>
                        <a:rPr lang="es-ES" sz="1600" spc="-10" baseline="0" noProof="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600" spc="-10" noProof="0" dirty="0">
                          <a:latin typeface="Century Gothic"/>
                          <a:cs typeface="Century Gothic"/>
                        </a:rPr>
                        <a:t>electoral)</a:t>
                      </a:r>
                      <a:endParaRPr lang="es-ES" sz="1600" noProof="0" dirty="0">
                        <a:latin typeface="Century Gothic"/>
                        <a:cs typeface="Century Gothic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DF7F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2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550" dirty="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Century Gothic"/>
                          <a:cs typeface="Century Gothic"/>
                        </a:rPr>
                        <a:t>Viernes,</a:t>
                      </a:r>
                      <a:r>
                        <a:rPr sz="18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800" b="1" dirty="0">
                          <a:latin typeface="Century Gothic"/>
                          <a:cs typeface="Century Gothic"/>
                        </a:rPr>
                        <a:t>7</a:t>
                      </a:r>
                      <a:r>
                        <a:rPr sz="1800" b="1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julio</a:t>
                      </a:r>
                      <a:r>
                        <a:rPr sz="1800" b="1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800" spc="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800" spc="-20" dirty="0">
                          <a:latin typeface="Century Gothic"/>
                          <a:cs typeface="Century Gothic"/>
                        </a:rPr>
                        <a:t>2023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DF7F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800" dirty="0">
                          <a:latin typeface="Century Gothic"/>
                          <a:cs typeface="Century Gothic"/>
                        </a:rPr>
                        <a:t>(Artº.</a:t>
                      </a:r>
                      <a:r>
                        <a:rPr sz="1800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195.1</a:t>
                      </a:r>
                      <a:r>
                        <a:rPr sz="1800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10" dirty="0">
                          <a:latin typeface="Century Gothic"/>
                          <a:cs typeface="Century Gothic"/>
                        </a:rPr>
                        <a:t>LOREG).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  <a:p>
                      <a:pPr marL="92075" marR="66865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entury Gothic"/>
                          <a:cs typeface="Century Gothic"/>
                        </a:rPr>
                        <a:t>Convocatoria: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martes</a:t>
                      </a:r>
                      <a:r>
                        <a:rPr sz="1800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800" dirty="0">
                          <a:latin typeface="Century Gothic"/>
                          <a:cs typeface="Century Gothic"/>
                        </a:rPr>
                        <a:t>4</a:t>
                      </a:r>
                      <a:r>
                        <a:rPr sz="1800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800" spc="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20" dirty="0">
                          <a:latin typeface="Century Gothic"/>
                          <a:cs typeface="Century Gothic"/>
                        </a:rPr>
                        <a:t>julio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48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FDF7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pPr marL="91440" marR="829310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1800" dirty="0">
                          <a:latin typeface="Century Gothic"/>
                          <a:cs typeface="Century Gothic"/>
                        </a:rPr>
                        <a:t>Primer</a:t>
                      </a:r>
                      <a:r>
                        <a:rPr sz="18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Pleno</a:t>
                      </a:r>
                      <a:r>
                        <a:rPr sz="1800" b="1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spc="-25" dirty="0"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800" b="1" spc="-10" dirty="0">
                          <a:latin typeface="Century Gothic"/>
                          <a:cs typeface="Century Gothic"/>
                        </a:rPr>
                        <a:t>organización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sz="1800" b="1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pueden</a:t>
                      </a:r>
                      <a:r>
                        <a:rPr sz="1800" b="1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ser</a:t>
                      </a:r>
                      <a:r>
                        <a:rPr sz="1800" b="1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uno</a:t>
                      </a:r>
                      <a:r>
                        <a:rPr sz="1800" b="1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spc="-50" dirty="0">
                          <a:latin typeface="Century Gothic"/>
                          <a:cs typeface="Century Gothic"/>
                        </a:rPr>
                        <a:t>o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Century Gothic"/>
                          <a:cs typeface="Century Gothic"/>
                        </a:rPr>
                        <a:t>varios)</a:t>
                      </a:r>
                      <a:endParaRPr sz="1800">
                        <a:latin typeface="Century Gothic"/>
                        <a:cs typeface="Century Gothic"/>
                      </a:endParaRPr>
                    </a:p>
                  </a:txBody>
                  <a:tcPr marL="0" marR="0" marT="1797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>
                        <a:alpha val="5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15900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1800" b="1" dirty="0">
                          <a:latin typeface="Century Gothic"/>
                          <a:cs typeface="Century Gothic"/>
                        </a:rPr>
                        <a:t>Dentro</a:t>
                      </a:r>
                      <a:r>
                        <a:rPr sz="1800" b="1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800" b="1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los</a:t>
                      </a:r>
                      <a:r>
                        <a:rPr sz="1800" b="1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b="1" dirty="0">
                          <a:latin typeface="Century Gothic"/>
                          <a:cs typeface="Century Gothic"/>
                        </a:rPr>
                        <a:t>treinta</a:t>
                      </a:r>
                      <a:r>
                        <a:rPr sz="1800" b="1" spc="-20" dirty="0">
                          <a:latin typeface="Century Gothic"/>
                          <a:cs typeface="Century Gothic"/>
                        </a:rPr>
                        <a:t> días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siguientes a</a:t>
                      </a:r>
                      <a:r>
                        <a:rPr sz="1800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10" dirty="0">
                          <a:latin typeface="Century Gothic"/>
                          <a:cs typeface="Century Gothic"/>
                        </a:rPr>
                        <a:t>sesión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constitutiva</a:t>
                      </a:r>
                      <a:r>
                        <a:rPr sz="18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800" spc="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1</a:t>
                      </a:r>
                      <a:r>
                        <a:rPr lang="es-ES" sz="1800" dirty="0">
                          <a:latin typeface="Century Gothic"/>
                          <a:cs typeface="Century Gothic"/>
                        </a:rPr>
                        <a:t>7</a:t>
                      </a:r>
                      <a:r>
                        <a:rPr sz="1800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25" dirty="0"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junio</a:t>
                      </a:r>
                      <a:r>
                        <a:rPr sz="18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o </a:t>
                      </a:r>
                      <a:r>
                        <a:rPr lang="es-ES" sz="1800" dirty="0">
                          <a:latin typeface="Century Gothic"/>
                          <a:cs typeface="Century Gothic"/>
                        </a:rPr>
                        <a:t>7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 de</a:t>
                      </a:r>
                      <a:r>
                        <a:rPr sz="1800" spc="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20" dirty="0">
                          <a:latin typeface="Century Gothic"/>
                          <a:cs typeface="Century Gothic"/>
                        </a:rPr>
                        <a:t>julio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797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>
                        <a:alpha val="5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63690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800" dirty="0">
                          <a:latin typeface="Century Gothic"/>
                          <a:cs typeface="Century Gothic"/>
                        </a:rPr>
                        <a:t>(Artículo</a:t>
                      </a:r>
                      <a:r>
                        <a:rPr sz="1800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38</a:t>
                      </a:r>
                      <a:r>
                        <a:rPr sz="1800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20" dirty="0">
                          <a:latin typeface="Century Gothic"/>
                          <a:cs typeface="Century Gothic"/>
                        </a:rPr>
                        <a:t>ROF) </a:t>
                      </a:r>
                      <a:r>
                        <a:rPr sz="1800" spc="-10" dirty="0">
                          <a:latin typeface="Century Gothic"/>
                          <a:cs typeface="Century Gothic"/>
                        </a:rPr>
                        <a:t>Convocatoria: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  <a:p>
                      <a:pPr marL="92075" marR="26987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entury Gothic"/>
                          <a:cs typeface="Century Gothic"/>
                        </a:rPr>
                        <a:t>al</a:t>
                      </a:r>
                      <a:r>
                        <a:rPr sz="1800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menos con</a:t>
                      </a:r>
                      <a:r>
                        <a:rPr sz="1800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2 </a:t>
                      </a:r>
                      <a:r>
                        <a:rPr sz="1800" spc="-20" dirty="0">
                          <a:latin typeface="Century Gothic"/>
                          <a:cs typeface="Century Gothic"/>
                        </a:rPr>
                        <a:t>días </a:t>
                      </a:r>
                      <a:r>
                        <a:rPr sz="1800" dirty="0">
                          <a:latin typeface="Century Gothic"/>
                          <a:cs typeface="Century Gothic"/>
                        </a:rPr>
                        <a:t>hábiles</a:t>
                      </a:r>
                      <a:r>
                        <a:rPr sz="18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800" spc="-25" dirty="0">
                          <a:latin typeface="Century Gothic"/>
                          <a:cs typeface="Century Gothic"/>
                        </a:rPr>
                        <a:t>de </a:t>
                      </a:r>
                      <a:r>
                        <a:rPr sz="1800" spc="-10" dirty="0">
                          <a:latin typeface="Century Gothic"/>
                          <a:cs typeface="Century Gothic"/>
                        </a:rPr>
                        <a:t>antelación</a:t>
                      </a:r>
                      <a:endParaRPr sz="1800" dirty="0">
                        <a:latin typeface="Century Gothic"/>
                        <a:cs typeface="Century Gothic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>
                        <a:alpha val="59999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dirty="0">
                <a:latin typeface="Century Gothic"/>
                <a:cs typeface="Century Gothic"/>
              </a:rPr>
              <a:t>2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sz="700" spc="-10" dirty="0">
                <a:latin typeface="Century Gothic"/>
                <a:cs typeface="Century Gothic"/>
              </a:rPr>
              <a:t>20</a:t>
            </a:r>
            <a:r>
              <a:rPr lang="es-ES" sz="700" spc="-10" dirty="0">
                <a:latin typeface="Century Gothic"/>
                <a:cs typeface="Century Gothic"/>
              </a:rPr>
              <a:t>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434340" y="1091183"/>
            <a:ext cx="8338184" cy="5542915"/>
          </a:xfrm>
          <a:custGeom>
            <a:avLst/>
            <a:gdLst/>
            <a:ahLst/>
            <a:cxnLst/>
            <a:rect l="l" t="t" r="r" b="b"/>
            <a:pathLst>
              <a:path w="8338184" h="5542915">
                <a:moveTo>
                  <a:pt x="8337804" y="0"/>
                </a:moveTo>
                <a:lnTo>
                  <a:pt x="0" y="0"/>
                </a:lnTo>
                <a:lnTo>
                  <a:pt x="0" y="5542788"/>
                </a:lnTo>
                <a:lnTo>
                  <a:pt x="8337804" y="5542788"/>
                </a:lnTo>
                <a:lnTo>
                  <a:pt x="83378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0291" y="274009"/>
            <a:ext cx="8095615" cy="6055995"/>
          </a:xfrm>
          <a:prstGeom prst="rect">
            <a:avLst/>
          </a:prstGeom>
        </p:spPr>
        <p:txBody>
          <a:bodyPr vert="horz" wrap="square" lIns="0" tIns="249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65"/>
              </a:spcBef>
            </a:pPr>
            <a:r>
              <a:rPr sz="2800" b="1" dirty="0">
                <a:latin typeface="Century Gothic"/>
                <a:cs typeface="Century Gothic"/>
              </a:rPr>
              <a:t>Orden</a:t>
            </a:r>
            <a:r>
              <a:rPr sz="2800" b="1" spc="-7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del</a:t>
            </a:r>
            <a:r>
              <a:rPr sz="2800" b="1" spc="-7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Día</a:t>
            </a:r>
            <a:r>
              <a:rPr sz="2800" b="1" spc="-5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Pleno</a:t>
            </a:r>
            <a:r>
              <a:rPr sz="2800" b="1" spc="-7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de</a:t>
            </a:r>
            <a:r>
              <a:rPr sz="2800" b="1" spc="-7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organización</a:t>
            </a:r>
            <a:endParaRPr sz="2800">
              <a:latin typeface="Century Gothic"/>
              <a:cs typeface="Century Gothic"/>
            </a:endParaRPr>
          </a:p>
          <a:p>
            <a:pPr marL="533400" indent="-458470">
              <a:lnSpc>
                <a:spcPct val="100000"/>
              </a:lnSpc>
              <a:spcBef>
                <a:spcPts val="1340"/>
              </a:spcBef>
              <a:buClr>
                <a:srgbClr val="CF1240"/>
              </a:buClr>
              <a:buAutoNum type="arabicPeriod"/>
              <a:tabLst>
                <a:tab pos="533400" algn="l"/>
                <a:tab pos="534035" algn="l"/>
              </a:tabLst>
            </a:pPr>
            <a:r>
              <a:rPr sz="2000" b="1" dirty="0">
                <a:latin typeface="Century Gothic"/>
                <a:cs typeface="Century Gothic"/>
              </a:rPr>
              <a:t>Periodicidad</a:t>
            </a:r>
            <a:r>
              <a:rPr sz="2000" b="1" spc="-6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sesiones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ordinarias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Pleno</a:t>
            </a:r>
            <a:endParaRPr sz="2000">
              <a:latin typeface="Century Gothic"/>
              <a:cs typeface="Century Gothic"/>
            </a:endParaRPr>
          </a:p>
          <a:p>
            <a:pPr marL="533400" marR="638810" indent="-457834">
              <a:lnSpc>
                <a:spcPct val="104500"/>
              </a:lnSpc>
              <a:spcBef>
                <a:spcPts val="490"/>
              </a:spcBef>
              <a:buClr>
                <a:srgbClr val="CF1240"/>
              </a:buClr>
              <a:buAutoNum type="arabicPeriod"/>
              <a:tabLst>
                <a:tab pos="533400" algn="l"/>
                <a:tab pos="534035" algn="l"/>
              </a:tabLst>
            </a:pPr>
            <a:r>
              <a:rPr sz="2000" dirty="0">
                <a:latin typeface="Century Gothic"/>
                <a:cs typeface="Century Gothic"/>
              </a:rPr>
              <a:t>Creación,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composición y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presidencia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1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las</a:t>
            </a:r>
            <a:r>
              <a:rPr sz="2000" spc="-15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Comisiones </a:t>
            </a:r>
            <a:r>
              <a:rPr sz="2000" b="1" dirty="0">
                <a:latin typeface="Century Gothic"/>
                <a:cs typeface="Century Gothic"/>
              </a:rPr>
              <a:t>Informativas</a:t>
            </a:r>
            <a:r>
              <a:rPr sz="2000" b="1" spc="-30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permanentes</a:t>
            </a:r>
            <a:endParaRPr sz="2000">
              <a:latin typeface="Century Gothic"/>
              <a:cs typeface="Century Gothic"/>
            </a:endParaRPr>
          </a:p>
          <a:p>
            <a:pPr marL="533400" indent="-458470">
              <a:lnSpc>
                <a:spcPct val="100000"/>
              </a:lnSpc>
              <a:spcBef>
                <a:spcPts val="600"/>
              </a:spcBef>
              <a:buClr>
                <a:srgbClr val="CF1240"/>
              </a:buClr>
              <a:buAutoNum type="arabicPeriod"/>
              <a:tabLst>
                <a:tab pos="533400" algn="l"/>
                <a:tab pos="534035" algn="l"/>
              </a:tabLst>
            </a:pPr>
            <a:r>
              <a:rPr sz="2000" dirty="0">
                <a:latin typeface="Century Gothic"/>
                <a:cs typeface="Century Gothic"/>
              </a:rPr>
              <a:t>Determinación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los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cargos electos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en régimen</a:t>
            </a:r>
            <a:r>
              <a:rPr sz="2000" spc="-25" dirty="0">
                <a:latin typeface="Century Gothic"/>
                <a:cs typeface="Century Gothic"/>
              </a:rPr>
              <a:t> de</a:t>
            </a:r>
            <a:endParaRPr sz="2000">
              <a:latin typeface="Century Gothic"/>
              <a:cs typeface="Century Gothic"/>
            </a:endParaRPr>
          </a:p>
          <a:p>
            <a:pPr marL="5334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entury Gothic"/>
                <a:cs typeface="Century Gothic"/>
              </a:rPr>
              <a:t>dedicación</a:t>
            </a:r>
            <a:r>
              <a:rPr sz="2000" b="1" spc="-7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exclusiva</a:t>
            </a:r>
            <a:r>
              <a:rPr sz="2000" b="1" spc="-4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y</a:t>
            </a:r>
            <a:r>
              <a:rPr sz="2000" b="1" spc="-2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parcial</a:t>
            </a:r>
            <a:r>
              <a:rPr sz="2000" b="1" spc="-3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y</a:t>
            </a:r>
            <a:r>
              <a:rPr sz="2000" b="1" spc="-2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sus</a:t>
            </a:r>
            <a:r>
              <a:rPr sz="2000" b="1" spc="-25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retribuciones</a:t>
            </a:r>
            <a:endParaRPr sz="2000">
              <a:latin typeface="Century Gothic"/>
              <a:cs typeface="Century Gothic"/>
            </a:endParaRPr>
          </a:p>
          <a:p>
            <a:pPr marL="533400" marR="1431290" indent="-457834">
              <a:lnSpc>
                <a:spcPct val="104000"/>
              </a:lnSpc>
              <a:spcBef>
                <a:spcPts val="505"/>
              </a:spcBef>
              <a:buClr>
                <a:srgbClr val="CF1240"/>
              </a:buClr>
              <a:buAutoNum type="arabicPeriod" startAt="4"/>
              <a:tabLst>
                <a:tab pos="533400" algn="l"/>
                <a:tab pos="534035" algn="l"/>
              </a:tabLst>
            </a:pPr>
            <a:r>
              <a:rPr sz="2000" dirty="0">
                <a:latin typeface="Century Gothic"/>
                <a:cs typeface="Century Gothic"/>
              </a:rPr>
              <a:t>Régimen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pagos</a:t>
            </a:r>
            <a:r>
              <a:rPr sz="2000" spc="-1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en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concepto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1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asistencias</a:t>
            </a:r>
            <a:r>
              <a:rPr sz="2000" b="1" spc="-40" dirty="0">
                <a:latin typeface="Century Gothic"/>
                <a:cs typeface="Century Gothic"/>
              </a:rPr>
              <a:t> </a:t>
            </a:r>
            <a:r>
              <a:rPr sz="2000" b="1" spc="-50" dirty="0">
                <a:latin typeface="Century Gothic"/>
                <a:cs typeface="Century Gothic"/>
              </a:rPr>
              <a:t>e </a:t>
            </a:r>
            <a:r>
              <a:rPr sz="2000" b="1" spc="-10" dirty="0">
                <a:latin typeface="Century Gothic"/>
                <a:cs typeface="Century Gothic"/>
              </a:rPr>
              <a:t>indemnizaciones</a:t>
            </a:r>
            <a:endParaRPr sz="2000">
              <a:latin typeface="Century Gothic"/>
              <a:cs typeface="Century Gothic"/>
            </a:endParaRPr>
          </a:p>
          <a:p>
            <a:pPr marL="533400" indent="-458470">
              <a:lnSpc>
                <a:spcPct val="100000"/>
              </a:lnSpc>
              <a:spcBef>
                <a:spcPts val="600"/>
              </a:spcBef>
              <a:buClr>
                <a:srgbClr val="CF1240"/>
              </a:buClr>
              <a:buAutoNum type="arabicPeriod" startAt="4"/>
              <a:tabLst>
                <a:tab pos="533400" algn="l"/>
                <a:tab pos="534035" algn="l"/>
              </a:tabLst>
            </a:pPr>
            <a:r>
              <a:rPr sz="2000" dirty="0">
                <a:latin typeface="Century Gothic"/>
                <a:cs typeface="Century Gothic"/>
              </a:rPr>
              <a:t>Asignaciones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a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grupos</a:t>
            </a:r>
            <a:r>
              <a:rPr sz="2000" b="1" spc="-30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municipales</a:t>
            </a:r>
            <a:endParaRPr sz="2000">
              <a:latin typeface="Century Gothic"/>
              <a:cs typeface="Century Gothic"/>
            </a:endParaRPr>
          </a:p>
          <a:p>
            <a:pPr marL="533400" indent="-458470">
              <a:lnSpc>
                <a:spcPct val="100000"/>
              </a:lnSpc>
              <a:spcBef>
                <a:spcPts val="600"/>
              </a:spcBef>
              <a:buClr>
                <a:srgbClr val="CF1240"/>
              </a:buClr>
              <a:buAutoNum type="arabicPeriod" startAt="4"/>
              <a:tabLst>
                <a:tab pos="533400" algn="l"/>
                <a:tab pos="534035" algn="l"/>
              </a:tabLst>
            </a:pPr>
            <a:r>
              <a:rPr sz="2000" b="1" dirty="0">
                <a:latin typeface="Century Gothic"/>
                <a:cs typeface="Century Gothic"/>
              </a:rPr>
              <a:t>Personal</a:t>
            </a:r>
            <a:r>
              <a:rPr sz="2000" b="1" spc="-5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eventual</a:t>
            </a:r>
            <a:r>
              <a:rPr sz="2000" dirty="0">
                <a:latin typeface="Century Gothic"/>
                <a:cs typeface="Century Gothic"/>
              </a:rPr>
              <a:t>.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Número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y</a:t>
            </a:r>
            <a:r>
              <a:rPr sz="2000" spc="-1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retribuciones</a:t>
            </a:r>
            <a:endParaRPr sz="2000">
              <a:latin typeface="Century Gothic"/>
              <a:cs typeface="Century Gothic"/>
            </a:endParaRPr>
          </a:p>
          <a:p>
            <a:pPr marL="533400" marR="729615" indent="-457834">
              <a:lnSpc>
                <a:spcPct val="104500"/>
              </a:lnSpc>
              <a:spcBef>
                <a:spcPts val="495"/>
              </a:spcBef>
              <a:buClr>
                <a:srgbClr val="CF1240"/>
              </a:buClr>
              <a:buAutoNum type="arabicPeriod" startAt="4"/>
              <a:tabLst>
                <a:tab pos="533400" algn="l"/>
                <a:tab pos="534035" algn="l"/>
              </a:tabLst>
            </a:pPr>
            <a:r>
              <a:rPr sz="2000" dirty="0">
                <a:latin typeface="Century Gothic"/>
                <a:cs typeface="Century Gothic"/>
              </a:rPr>
              <a:t>Nombramiento</a:t>
            </a:r>
            <a:r>
              <a:rPr sz="2000" spc="-7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representantes</a:t>
            </a:r>
            <a:r>
              <a:rPr sz="2000" b="1" spc="-5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del</a:t>
            </a:r>
            <a:r>
              <a:rPr sz="2000" b="1" spc="-4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ayuntamiento</a:t>
            </a:r>
            <a:r>
              <a:rPr sz="2000" b="1" spc="-50" dirty="0">
                <a:latin typeface="Century Gothic"/>
                <a:cs typeface="Century Gothic"/>
              </a:rPr>
              <a:t> </a:t>
            </a:r>
            <a:r>
              <a:rPr sz="2000" spc="-25" dirty="0">
                <a:latin typeface="Century Gothic"/>
                <a:cs typeface="Century Gothic"/>
              </a:rPr>
              <a:t>en </a:t>
            </a:r>
            <a:r>
              <a:rPr sz="2000" spc="-10" dirty="0">
                <a:latin typeface="Century Gothic"/>
                <a:cs typeface="Century Gothic"/>
              </a:rPr>
              <a:t>organismos</a:t>
            </a:r>
            <a:endParaRPr sz="2000">
              <a:latin typeface="Century Gothic"/>
              <a:cs typeface="Century Gothic"/>
            </a:endParaRPr>
          </a:p>
          <a:p>
            <a:pPr marL="533400" marR="5080" indent="-457834">
              <a:lnSpc>
                <a:spcPct val="104200"/>
              </a:lnSpc>
              <a:spcBef>
                <a:spcPts val="500"/>
              </a:spcBef>
              <a:buClr>
                <a:srgbClr val="CF1240"/>
              </a:buClr>
              <a:buAutoNum type="arabicPeriod" startAt="4"/>
              <a:tabLst>
                <a:tab pos="533400" algn="l"/>
                <a:tab pos="534035" algn="l"/>
              </a:tabLst>
            </a:pPr>
            <a:r>
              <a:rPr sz="2000" dirty="0">
                <a:latin typeface="Century Gothic"/>
                <a:cs typeface="Century Gothic"/>
              </a:rPr>
              <a:t>Dación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1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cuenta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los</a:t>
            </a:r>
            <a:r>
              <a:rPr sz="2000" spc="-10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decretos</a:t>
            </a:r>
            <a:r>
              <a:rPr sz="2000" b="1" spc="-6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1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alcaldía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en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materia</a:t>
            </a:r>
            <a:r>
              <a:rPr sz="2000" spc="-70" dirty="0">
                <a:latin typeface="Century Gothic"/>
                <a:cs typeface="Century Gothic"/>
              </a:rPr>
              <a:t> </a:t>
            </a:r>
            <a:r>
              <a:rPr sz="2000" spc="-25" dirty="0">
                <a:latin typeface="Century Gothic"/>
                <a:cs typeface="Century Gothic"/>
              </a:rPr>
              <a:t>de </a:t>
            </a:r>
            <a:r>
              <a:rPr sz="2000" b="1" dirty="0">
                <a:latin typeface="Century Gothic"/>
                <a:cs typeface="Century Gothic"/>
              </a:rPr>
              <a:t>nombramientos</a:t>
            </a:r>
            <a:r>
              <a:rPr sz="2000" b="1" spc="-6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Tenencias</a:t>
            </a:r>
            <a:r>
              <a:rPr sz="2000" spc="-3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3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Alcaldía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(Vicealcaldías), </a:t>
            </a:r>
            <a:r>
              <a:rPr sz="2000" dirty="0">
                <a:latin typeface="Century Gothic"/>
                <a:cs typeface="Century Gothic"/>
              </a:rPr>
              <a:t>miembros</a:t>
            </a:r>
            <a:r>
              <a:rPr sz="2000" spc="-6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la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Junta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1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Gobierno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Local</a:t>
            </a:r>
            <a:r>
              <a:rPr sz="2000" spc="-1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y</a:t>
            </a:r>
            <a:r>
              <a:rPr sz="2000" spc="-1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delegaciones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spc="-25" dirty="0">
                <a:latin typeface="Century Gothic"/>
                <a:cs typeface="Century Gothic"/>
              </a:rPr>
              <a:t>de </a:t>
            </a:r>
            <a:r>
              <a:rPr sz="2000" spc="-10" dirty="0">
                <a:latin typeface="Century Gothic"/>
                <a:cs typeface="Century Gothic"/>
              </a:rPr>
              <a:t>Alcaldía</a:t>
            </a:r>
            <a:endParaRPr sz="20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dirty="0">
                <a:latin typeface="Century Gothic"/>
                <a:cs typeface="Century Gothic"/>
              </a:rPr>
              <a:t>3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233172" y="1461516"/>
            <a:ext cx="8676640" cy="4685030"/>
          </a:xfrm>
          <a:custGeom>
            <a:avLst/>
            <a:gdLst/>
            <a:ahLst/>
            <a:cxnLst/>
            <a:rect l="l" t="t" r="r" b="b"/>
            <a:pathLst>
              <a:path w="8676640" h="4685030">
                <a:moveTo>
                  <a:pt x="8676132" y="0"/>
                </a:moveTo>
                <a:lnTo>
                  <a:pt x="0" y="0"/>
                </a:lnTo>
                <a:lnTo>
                  <a:pt x="0" y="4684776"/>
                </a:lnTo>
                <a:lnTo>
                  <a:pt x="8676132" y="4684776"/>
                </a:lnTo>
                <a:lnTo>
                  <a:pt x="8676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12216" y="738073"/>
            <a:ext cx="8314055" cy="53362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8115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Periodicidad</a:t>
            </a:r>
            <a:r>
              <a:rPr sz="2800" b="1" spc="-13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sesiones</a:t>
            </a:r>
            <a:r>
              <a:rPr sz="2800" b="1" spc="-14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ordinarias</a:t>
            </a:r>
            <a:endParaRPr sz="28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085"/>
              </a:spcBef>
            </a:pP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1</a:t>
            </a: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.-</a:t>
            </a:r>
            <a:r>
              <a:rPr lang="es-ES" sz="20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Tipos</a:t>
            </a:r>
            <a:r>
              <a:rPr lang="es-ES" sz="2000" b="1" spc="-30" dirty="0">
                <a:latin typeface="Century Gothic"/>
                <a:cs typeface="Century Gothic"/>
              </a:rPr>
              <a:t> </a:t>
            </a:r>
            <a:r>
              <a:rPr lang="es-ES" sz="2000" dirty="0">
                <a:latin typeface="Century Gothic"/>
                <a:cs typeface="Century Gothic"/>
              </a:rPr>
              <a:t>de </a:t>
            </a:r>
            <a:r>
              <a:rPr lang="es-ES" sz="2000" spc="-10" dirty="0">
                <a:latin typeface="Century Gothic"/>
                <a:cs typeface="Century Gothic"/>
              </a:rPr>
              <a:t>sesiones:</a:t>
            </a:r>
            <a:endParaRPr lang="es-ES" sz="2000" dirty="0">
              <a:latin typeface="Century Gothic"/>
              <a:cs typeface="Century Gothic"/>
            </a:endParaRPr>
          </a:p>
          <a:p>
            <a:pPr marL="756285" marR="2418080">
              <a:lnSpc>
                <a:spcPts val="2930"/>
              </a:lnSpc>
              <a:spcBef>
                <a:spcPts val="175"/>
              </a:spcBef>
            </a:pP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Ordinarias</a:t>
            </a:r>
            <a:r>
              <a:rPr lang="es-ES" sz="20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lang="es-ES"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periodicidad</a:t>
            </a:r>
            <a:r>
              <a:rPr lang="es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preestablecida) Extraordinarias</a:t>
            </a:r>
            <a:endParaRPr lang="es-ES" sz="2000" dirty="0">
              <a:latin typeface="Century Gothic"/>
              <a:cs typeface="Century Gothic"/>
            </a:endParaRPr>
          </a:p>
          <a:p>
            <a:pPr marL="756285">
              <a:lnSpc>
                <a:spcPct val="100000"/>
              </a:lnSpc>
              <a:spcBef>
                <a:spcPts val="325"/>
              </a:spcBef>
            </a:pP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Extraordinarias</a:t>
            </a:r>
            <a:r>
              <a:rPr lang="es-ES" sz="2000" spc="-8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urgentes</a:t>
            </a:r>
            <a:endParaRPr lang="es-ES" sz="2350" dirty="0">
              <a:latin typeface="Century Gothic"/>
              <a:cs typeface="Century Gothic"/>
            </a:endParaRPr>
          </a:p>
          <a:p>
            <a:pPr marL="756285" marR="2995295" indent="-744220">
              <a:lnSpc>
                <a:spcPct val="121500"/>
              </a:lnSpc>
            </a:pP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lang="es-ES" sz="20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Sesiones</a:t>
            </a:r>
            <a:r>
              <a:rPr lang="es-ES" sz="2000" b="1" spc="-60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ordinarias.</a:t>
            </a:r>
            <a:r>
              <a:rPr lang="es-ES" sz="2000" b="1" spc="-15" dirty="0">
                <a:latin typeface="Century Gothic"/>
                <a:cs typeface="Century Gothic"/>
              </a:rPr>
              <a:t> </a:t>
            </a:r>
            <a:r>
              <a:rPr lang="es-ES" sz="2000" spc="-10" dirty="0">
                <a:latin typeface="Century Gothic"/>
                <a:cs typeface="Century Gothic"/>
              </a:rPr>
              <a:t>Periodicidad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Obligatoriedad</a:t>
            </a:r>
            <a:r>
              <a:rPr lang="es-ES"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legal</a:t>
            </a:r>
            <a:r>
              <a:rPr lang="es-ES"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lang="es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art.</a:t>
            </a:r>
            <a:r>
              <a:rPr lang="es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46.2</a:t>
            </a:r>
            <a:r>
              <a:rPr lang="es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LBRL):</a:t>
            </a:r>
            <a:endParaRPr lang="es-ES" sz="2000" dirty="0">
              <a:latin typeface="Century Gothic"/>
              <a:cs typeface="Century Gothic"/>
            </a:endParaRPr>
          </a:p>
          <a:p>
            <a:pPr marL="1155065">
              <a:lnSpc>
                <a:spcPct val="100000"/>
              </a:lnSpc>
              <a:spcBef>
                <a:spcPts val="530"/>
              </a:spcBef>
            </a:pP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Hasta</a:t>
            </a:r>
            <a:r>
              <a:rPr lang="es-ES" sz="20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5.000</a:t>
            </a:r>
            <a:r>
              <a:rPr lang="es-ES" sz="20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habitantes</a:t>
            </a:r>
            <a:r>
              <a:rPr lang="es-ES" sz="2000" dirty="0">
                <a:solidFill>
                  <a:srgbClr val="CF1240"/>
                </a:solidFill>
                <a:latin typeface="Century Gothic"/>
                <a:cs typeface="Century Gothic"/>
              </a:rPr>
              <a:t>:</a:t>
            </a:r>
            <a:r>
              <a:rPr lang="es-ES" sz="2000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una</a:t>
            </a:r>
            <a:r>
              <a:rPr lang="es-ES" sz="20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cada</a:t>
            </a:r>
            <a:r>
              <a:rPr lang="es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tres</a:t>
            </a:r>
            <a:r>
              <a:rPr lang="es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meses</a:t>
            </a:r>
            <a:endParaRPr lang="es-ES" sz="2000" dirty="0">
              <a:latin typeface="Century Gothic"/>
              <a:cs typeface="Century Gothic"/>
            </a:endParaRPr>
          </a:p>
          <a:p>
            <a:pPr marL="1155065">
              <a:lnSpc>
                <a:spcPct val="100000"/>
              </a:lnSpc>
              <a:spcBef>
                <a:spcPts val="515"/>
              </a:spcBef>
            </a:pP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Entre</a:t>
            </a:r>
            <a:r>
              <a:rPr lang="es-ES" sz="20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5.001</a:t>
            </a:r>
            <a:r>
              <a:rPr lang="es-ES" sz="20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y</a:t>
            </a:r>
            <a:r>
              <a:rPr lang="es-ES" sz="2000" b="1" spc="-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20.000</a:t>
            </a:r>
            <a:r>
              <a:rPr lang="es-ES" sz="20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habitantes</a:t>
            </a:r>
            <a:r>
              <a:rPr lang="es-ES" sz="2000" dirty="0">
                <a:solidFill>
                  <a:srgbClr val="CF1240"/>
                </a:solidFill>
                <a:latin typeface="Century Gothic"/>
                <a:cs typeface="Century Gothic"/>
              </a:rPr>
              <a:t>:</a:t>
            </a:r>
            <a:r>
              <a:rPr lang="es-ES" sz="2000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una</a:t>
            </a:r>
            <a:r>
              <a:rPr lang="es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cada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dos</a:t>
            </a:r>
            <a:r>
              <a:rPr lang="es-ES"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meses</a:t>
            </a:r>
            <a:endParaRPr lang="es-ES" sz="2000" dirty="0">
              <a:latin typeface="Century Gothic"/>
              <a:cs typeface="Century Gothic"/>
            </a:endParaRPr>
          </a:p>
          <a:p>
            <a:pPr marL="1155065">
              <a:lnSpc>
                <a:spcPct val="100000"/>
              </a:lnSpc>
              <a:spcBef>
                <a:spcPts val="515"/>
              </a:spcBef>
            </a:pP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Más</a:t>
            </a:r>
            <a:r>
              <a:rPr lang="es-ES" sz="20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de</a:t>
            </a:r>
            <a:r>
              <a:rPr lang="es-ES" sz="20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20.000</a:t>
            </a:r>
            <a:r>
              <a:rPr lang="es-ES" sz="20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solidFill>
                  <a:srgbClr val="CF1240"/>
                </a:solidFill>
                <a:latin typeface="Century Gothic"/>
                <a:cs typeface="Century Gothic"/>
              </a:rPr>
              <a:t>habitantes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:</a:t>
            </a:r>
            <a:r>
              <a:rPr lang="es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Una</a:t>
            </a:r>
            <a:r>
              <a:rPr lang="es-ES" sz="20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cada</a:t>
            </a:r>
            <a:r>
              <a:rPr lang="es-ES"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mes</a:t>
            </a:r>
            <a:endParaRPr lang="es-ES" sz="2000" dirty="0">
              <a:latin typeface="Century Gothic"/>
              <a:cs typeface="Century Gothic"/>
            </a:endParaRPr>
          </a:p>
          <a:p>
            <a:pPr marL="756285">
              <a:lnSpc>
                <a:spcPts val="2160"/>
              </a:lnSpc>
              <a:spcBef>
                <a:spcPts val="1620"/>
              </a:spcBef>
            </a:pP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r>
              <a:rPr lang="es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debe</a:t>
            </a:r>
            <a:r>
              <a:rPr lang="es-ES" sz="20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fijar</a:t>
            </a:r>
            <a:r>
              <a:rPr lang="es-ES" sz="20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hora</a:t>
            </a:r>
            <a:r>
              <a:rPr lang="es-ES" sz="2000" b="1" spc="-25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y</a:t>
            </a:r>
            <a:r>
              <a:rPr lang="es-ES" sz="2000" b="1" spc="-15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día</a:t>
            </a:r>
            <a:r>
              <a:rPr lang="es-ES" sz="2000" b="1" spc="-10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de</a:t>
            </a:r>
            <a:r>
              <a:rPr lang="es-ES" sz="2000" b="1" spc="-10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la</a:t>
            </a:r>
            <a:r>
              <a:rPr lang="es-ES" sz="2000" b="1" spc="-15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semana</a:t>
            </a:r>
            <a:r>
              <a:rPr lang="es-ES" sz="2000" b="1" spc="-40" dirty="0"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los</a:t>
            </a:r>
            <a:r>
              <a:rPr lang="es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meses</a:t>
            </a:r>
            <a:endParaRPr lang="es-ES" sz="2000" dirty="0">
              <a:latin typeface="Century Gothic"/>
              <a:cs typeface="Century Gothic"/>
            </a:endParaRPr>
          </a:p>
          <a:p>
            <a:pPr marL="756285">
              <a:lnSpc>
                <a:spcPts val="2160"/>
              </a:lnSpc>
            </a:pP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correspondientes</a:t>
            </a:r>
            <a:r>
              <a:rPr lang="es-ES" sz="20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lang="es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“preferentemente”).</a:t>
            </a:r>
            <a:r>
              <a:rPr lang="es-ES" sz="2000" spc="-55" dirty="0">
                <a:solidFill>
                  <a:srgbClr val="404040"/>
                </a:solidFill>
                <a:latin typeface="Century Gothic"/>
                <a:cs typeface="Century Gothic"/>
              </a:rPr>
              <a:t> Recomendación: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Excluir</a:t>
            </a:r>
            <a:r>
              <a:rPr lang="es-ES"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mes</a:t>
            </a:r>
            <a:r>
              <a:rPr lang="es-ES" sz="20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lang="es-ES" sz="20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lang="es-ES"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agosto, acordar un calendario institucional con posibilidad de modificaciones con acuerdo de todos/as.</a:t>
            </a:r>
            <a:endParaRPr lang="es-ES" sz="20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dirty="0">
                <a:latin typeface="Century Gothic"/>
                <a:cs typeface="Century Gothic"/>
              </a:rPr>
              <a:t>4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429768" y="1385316"/>
            <a:ext cx="8481060" cy="5282565"/>
          </a:xfrm>
          <a:custGeom>
            <a:avLst/>
            <a:gdLst/>
            <a:ahLst/>
            <a:cxnLst/>
            <a:rect l="l" t="t" r="r" b="b"/>
            <a:pathLst>
              <a:path w="8481060" h="5282565">
                <a:moveTo>
                  <a:pt x="8481060" y="0"/>
                </a:moveTo>
                <a:lnTo>
                  <a:pt x="0" y="0"/>
                </a:lnTo>
                <a:lnTo>
                  <a:pt x="0" y="5282184"/>
                </a:lnTo>
                <a:lnTo>
                  <a:pt x="8481060" y="5282184"/>
                </a:lnTo>
                <a:lnTo>
                  <a:pt x="84810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8216" y="695401"/>
            <a:ext cx="6579234" cy="23717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Comisiones</a:t>
            </a:r>
            <a:r>
              <a:rPr sz="2800" b="1" spc="-150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Informativas</a:t>
            </a:r>
            <a:r>
              <a:rPr sz="2800" b="1" spc="-13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Permanentes</a:t>
            </a:r>
            <a:endParaRPr sz="2800">
              <a:latin typeface="Century Gothic"/>
              <a:cs typeface="Century Gothic"/>
            </a:endParaRPr>
          </a:p>
          <a:p>
            <a:pPr marL="807085" marR="1312545" indent="-744220">
              <a:lnSpc>
                <a:spcPct val="122100"/>
              </a:lnSpc>
              <a:spcBef>
                <a:spcPts val="1290"/>
              </a:spcBef>
            </a:pPr>
            <a:r>
              <a:rPr sz="1900" b="1" dirty="0">
                <a:solidFill>
                  <a:srgbClr val="CF1240"/>
                </a:solidFill>
                <a:latin typeface="Century Gothic"/>
                <a:cs typeface="Century Gothic"/>
              </a:rPr>
              <a:t>1</a:t>
            </a: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.-</a:t>
            </a:r>
            <a:r>
              <a:rPr sz="20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Obligatoriedad</a:t>
            </a:r>
            <a:r>
              <a:rPr sz="2000" b="1" spc="-2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legal</a:t>
            </a:r>
            <a:r>
              <a:rPr sz="2000" b="1" spc="-1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(</a:t>
            </a:r>
            <a:r>
              <a:rPr sz="2000" spc="-1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art.</a:t>
            </a:r>
            <a:r>
              <a:rPr sz="2000" spc="-4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20.1</a:t>
            </a:r>
            <a:r>
              <a:rPr sz="2000" spc="-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c)</a:t>
            </a:r>
            <a:r>
              <a:rPr sz="2000" spc="-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LBRL) </a:t>
            </a: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1.-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Municipios</a:t>
            </a:r>
            <a:r>
              <a:rPr sz="2000" b="1" spc="-6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&gt;5.000</a:t>
            </a:r>
            <a:r>
              <a:rPr sz="20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habitantes</a:t>
            </a:r>
            <a:endParaRPr sz="2000">
              <a:latin typeface="Century Gothic"/>
              <a:cs typeface="Century Gothic"/>
            </a:endParaRPr>
          </a:p>
          <a:p>
            <a:pPr marL="807085">
              <a:lnSpc>
                <a:spcPct val="100000"/>
              </a:lnSpc>
              <a:spcBef>
                <a:spcPts val="515"/>
              </a:spcBef>
            </a:pPr>
            <a:r>
              <a:rPr sz="2000" dirty="0">
                <a:solidFill>
                  <a:srgbClr val="404040"/>
                </a:solidFill>
                <a:latin typeface="Century Gothic"/>
                <a:cs typeface="Century Gothic"/>
              </a:rPr>
              <a:t>2.-</a:t>
            </a:r>
            <a:r>
              <a:rPr sz="20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Municipios</a:t>
            </a:r>
            <a:r>
              <a:rPr sz="2000" b="1" spc="-6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&lt;5.000</a:t>
            </a:r>
            <a:r>
              <a:rPr sz="20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spc="-10" dirty="0">
                <a:solidFill>
                  <a:srgbClr val="404040"/>
                </a:solidFill>
                <a:latin typeface="Century Gothic"/>
                <a:cs typeface="Century Gothic"/>
              </a:rPr>
              <a:t>habitantes</a:t>
            </a:r>
            <a:endParaRPr sz="2000">
              <a:latin typeface="Century Gothic"/>
              <a:cs typeface="Century Gothic"/>
            </a:endParaRPr>
          </a:p>
          <a:p>
            <a:pPr marL="1206500">
              <a:lnSpc>
                <a:spcPct val="100000"/>
              </a:lnSpc>
              <a:spcBef>
                <a:spcPts val="38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a)</a:t>
            </a:r>
            <a:r>
              <a:rPr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Si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se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establece</a:t>
            </a:r>
            <a:r>
              <a:rPr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Reglamento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Orgánico</a:t>
            </a:r>
            <a:endParaRPr sz="1800">
              <a:latin typeface="Century Gothic"/>
              <a:cs typeface="Century Gothic"/>
            </a:endParaRPr>
          </a:p>
          <a:p>
            <a:pPr marL="1206500">
              <a:lnSpc>
                <a:spcPct val="100000"/>
              </a:lnSpc>
              <a:spcBef>
                <a:spcPts val="345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B)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Si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se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acuerda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por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52142" y="3085591"/>
            <a:ext cx="690308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c)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defecto</a:t>
            </a:r>
            <a:r>
              <a:rPr sz="1800" spc="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a)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b)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cabe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otra forma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organizativa</a:t>
            </a:r>
            <a:r>
              <a:rPr sz="18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distinta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9117" y="3220123"/>
            <a:ext cx="8242934" cy="3360420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155700">
              <a:lnSpc>
                <a:spcPct val="100000"/>
              </a:lnSpc>
              <a:spcBef>
                <a:spcPts val="55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comisiones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informativas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9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sz="1900" b="1" spc="-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Doble</a:t>
            </a:r>
            <a:r>
              <a:rPr sz="2000" b="1" spc="-50" dirty="0"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objeto:</a:t>
            </a:r>
            <a:endParaRPr sz="2000">
              <a:latin typeface="Century Gothic"/>
              <a:cs typeface="Century Gothic"/>
            </a:endParaRPr>
          </a:p>
          <a:p>
            <a:pPr marL="870585" marR="243840">
              <a:lnSpc>
                <a:spcPct val="80000"/>
              </a:lnSpc>
              <a:spcBef>
                <a:spcPts val="99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1.-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Emisión</a:t>
            </a:r>
            <a:r>
              <a:rPr sz="18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dictámenes</a:t>
            </a:r>
            <a:r>
              <a:rPr sz="1800" b="1" spc="-3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no</a:t>
            </a:r>
            <a:r>
              <a:rPr sz="1800" b="1" spc="-4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vinculantes</a:t>
            </a:r>
            <a:r>
              <a:rPr sz="1800" b="1" spc="-30" dirty="0"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sobre</a:t>
            </a:r>
            <a:r>
              <a:rPr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asuntos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decisión</a:t>
            </a:r>
            <a:r>
              <a:rPr sz="18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de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r>
              <a:rPr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(acuerdo</a:t>
            </a:r>
            <a:r>
              <a:rPr sz="1800" spc="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nulo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si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no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se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emiten)</a:t>
            </a:r>
            <a:endParaRPr sz="1800">
              <a:latin typeface="Century Gothic"/>
              <a:cs typeface="Century Gothic"/>
            </a:endParaRPr>
          </a:p>
          <a:p>
            <a:pPr marL="870585" marR="142875">
              <a:lnSpc>
                <a:spcPct val="79400"/>
              </a:lnSpc>
              <a:spcBef>
                <a:spcPts val="1025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2.-</a:t>
            </a:r>
            <a:r>
              <a:rPr sz="1800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Seguimiento</a:t>
            </a:r>
            <a:r>
              <a:rPr sz="1800" b="1" spc="-3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gestión</a:t>
            </a:r>
            <a:r>
              <a:rPr sz="1800" b="1" spc="-1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órganos</a:t>
            </a:r>
            <a:r>
              <a:rPr sz="1800" b="1" spc="-2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de</a:t>
            </a:r>
            <a:r>
              <a:rPr sz="1800" b="1" spc="-2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gobierno</a:t>
            </a:r>
            <a:r>
              <a:rPr sz="1800" b="1" spc="-80" dirty="0"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Alcaldía,</a:t>
            </a:r>
            <a:r>
              <a:rPr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Junta</a:t>
            </a:r>
            <a:r>
              <a:rPr sz="1800" spc="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de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Gobierno</a:t>
            </a:r>
            <a:r>
              <a:rPr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Local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concejalías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delegadas).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9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sz="19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b="1" spc="-10" dirty="0">
                <a:latin typeface="Century Gothic"/>
                <a:cs typeface="Century Gothic"/>
              </a:rPr>
              <a:t>Número:</a:t>
            </a:r>
            <a:endParaRPr sz="2000">
              <a:latin typeface="Century Gothic"/>
              <a:cs typeface="Century Gothic"/>
            </a:endParaRPr>
          </a:p>
          <a:p>
            <a:pPr marL="870585" marR="1370965">
              <a:lnSpc>
                <a:spcPts val="1730"/>
              </a:lnSpc>
              <a:spcBef>
                <a:spcPts val="980"/>
              </a:spcBef>
              <a:tabLst>
                <a:tab pos="3277235" algn="l"/>
              </a:tabLst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1.-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Recomendación: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	Número</a:t>
            </a:r>
            <a:r>
              <a:rPr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reducido</a:t>
            </a:r>
            <a:r>
              <a:rPr sz="18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( ejemplo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tres: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organización,</a:t>
            </a:r>
            <a:r>
              <a:rPr sz="18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territorio,</a:t>
            </a:r>
            <a:r>
              <a:rPr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ciudadanía).</a:t>
            </a:r>
            <a:endParaRPr sz="1800">
              <a:latin typeface="Century Gothic"/>
              <a:cs typeface="Century Gothic"/>
            </a:endParaRPr>
          </a:p>
          <a:p>
            <a:pPr marL="870585" marR="5080">
              <a:lnSpc>
                <a:spcPct val="79400"/>
              </a:lnSpc>
              <a:spcBef>
                <a:spcPts val="1035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2.-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Obligatoriedad</a:t>
            </a:r>
            <a:r>
              <a:rPr sz="18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Comisión</a:t>
            </a:r>
            <a:r>
              <a:rPr sz="1800" b="1" spc="-1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Especial</a:t>
            </a:r>
            <a:r>
              <a:rPr sz="1800" b="1" spc="-1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de</a:t>
            </a:r>
            <a:r>
              <a:rPr sz="1800" b="1" spc="-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Cuentas</a:t>
            </a:r>
            <a:r>
              <a:rPr sz="1800" b="1" spc="-85" dirty="0"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(también</a:t>
            </a:r>
            <a:r>
              <a:rPr sz="1800" spc="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menos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5.000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habitantes)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dirty="0">
                <a:latin typeface="Century Gothic"/>
                <a:cs typeface="Century Gothic"/>
              </a:rPr>
              <a:t>5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379475" y="618744"/>
            <a:ext cx="8383905" cy="6056630"/>
          </a:xfrm>
          <a:custGeom>
            <a:avLst/>
            <a:gdLst/>
            <a:ahLst/>
            <a:cxnLst/>
            <a:rect l="l" t="t" r="r" b="b"/>
            <a:pathLst>
              <a:path w="8383905" h="6056630">
                <a:moveTo>
                  <a:pt x="8383524" y="0"/>
                </a:moveTo>
                <a:lnTo>
                  <a:pt x="0" y="0"/>
                </a:lnTo>
                <a:lnTo>
                  <a:pt x="0" y="6056376"/>
                </a:lnTo>
                <a:lnTo>
                  <a:pt x="8383524" y="6056376"/>
                </a:lnTo>
                <a:lnTo>
                  <a:pt x="83835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8216" y="564006"/>
            <a:ext cx="2021839" cy="314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00" b="1" dirty="0">
                <a:solidFill>
                  <a:srgbClr val="CF1240"/>
                </a:solidFill>
                <a:latin typeface="Century Gothic"/>
                <a:cs typeface="Century Gothic"/>
              </a:rPr>
              <a:t>4.-</a:t>
            </a:r>
            <a:r>
              <a:rPr sz="19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900" b="1" spc="-10" dirty="0">
                <a:latin typeface="Century Gothic"/>
                <a:cs typeface="Century Gothic"/>
              </a:rPr>
              <a:t>Composición</a:t>
            </a:r>
            <a:r>
              <a:rPr sz="1900" spc="-10" dirty="0">
                <a:latin typeface="Century Gothic"/>
                <a:cs typeface="Century Gothic"/>
              </a:rPr>
              <a:t>:</a:t>
            </a:r>
            <a:endParaRPr sz="19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90675" y="897763"/>
            <a:ext cx="60769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Derecho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participar</a:t>
            </a:r>
            <a:r>
              <a:rPr sz="18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todos</a:t>
            </a:r>
            <a:r>
              <a:rPr sz="18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los</a:t>
            </a:r>
            <a:r>
              <a:rPr sz="1800" b="1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grupos</a:t>
            </a:r>
            <a:r>
              <a:rPr sz="18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políticos </a:t>
            </a:r>
            <a:r>
              <a:rPr sz="1800" spc="-25" dirty="0">
                <a:solidFill>
                  <a:srgbClr val="404040"/>
                </a:solidFill>
                <a:latin typeface="Century Gothic"/>
                <a:cs typeface="Century Gothic"/>
              </a:rPr>
              <a:t>con</a:t>
            </a:r>
            <a:endParaRPr sz="18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8216" y="1045033"/>
            <a:ext cx="6944995" cy="174815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645160">
              <a:lnSpc>
                <a:spcPct val="100000"/>
              </a:lnSpc>
              <a:spcBef>
                <a:spcPts val="45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representación</a:t>
            </a:r>
            <a:r>
              <a:rPr sz="1800" spc="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en el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Pleno. También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los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no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adscritos</a:t>
            </a:r>
            <a:endParaRPr sz="1800">
              <a:latin typeface="Century Gothic"/>
              <a:cs typeface="Century Gothic"/>
            </a:endParaRPr>
          </a:p>
          <a:p>
            <a:pPr marL="64516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Caben grupos</a:t>
            </a:r>
            <a:r>
              <a:rPr sz="1800" spc="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una</a:t>
            </a:r>
            <a:r>
              <a:rPr sz="18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sola </a:t>
            </a:r>
            <a:r>
              <a:rPr sz="1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persona</a:t>
            </a:r>
            <a:endParaRPr sz="1800">
              <a:latin typeface="Century Gothic"/>
              <a:cs typeface="Century Gothic"/>
            </a:endParaRPr>
          </a:p>
          <a:p>
            <a:pPr marL="645160">
              <a:lnSpc>
                <a:spcPct val="100000"/>
              </a:lnSpc>
              <a:spcBef>
                <a:spcPts val="360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Si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ROM:</a:t>
            </a:r>
            <a:r>
              <a:rPr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grupo</a:t>
            </a:r>
            <a:r>
              <a:rPr sz="18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mixto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,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éste</a:t>
            </a:r>
            <a:r>
              <a:rPr sz="1800" spc="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es</a:t>
            </a:r>
            <a:r>
              <a:rPr sz="1800" spc="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el que se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considera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sz="19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5.-</a:t>
            </a:r>
            <a:r>
              <a:rPr sz="1900" b="1" dirty="0">
                <a:latin typeface="Century Gothic"/>
                <a:cs typeface="Century Gothic"/>
              </a:rPr>
              <a:t>Número</a:t>
            </a:r>
            <a:r>
              <a:rPr sz="1900" b="1" spc="-45" dirty="0">
                <a:latin typeface="Century Gothic"/>
                <a:cs typeface="Century Gothic"/>
              </a:rPr>
              <a:t> </a:t>
            </a:r>
            <a:r>
              <a:rPr sz="1900" dirty="0">
                <a:latin typeface="Century Gothic"/>
                <a:cs typeface="Century Gothic"/>
              </a:rPr>
              <a:t>componentes</a:t>
            </a:r>
            <a:r>
              <a:rPr sz="1900" spc="-30" dirty="0">
                <a:latin typeface="Century Gothic"/>
                <a:cs typeface="Century Gothic"/>
              </a:rPr>
              <a:t> </a:t>
            </a:r>
            <a:r>
              <a:rPr sz="1900" dirty="0">
                <a:latin typeface="Century Gothic"/>
                <a:cs typeface="Century Gothic"/>
              </a:rPr>
              <a:t>por</a:t>
            </a:r>
            <a:r>
              <a:rPr sz="1900" spc="-45" dirty="0">
                <a:latin typeface="Century Gothic"/>
                <a:cs typeface="Century Gothic"/>
              </a:rPr>
              <a:t> </a:t>
            </a:r>
            <a:r>
              <a:rPr sz="1900" dirty="0">
                <a:latin typeface="Century Gothic"/>
                <a:cs typeface="Century Gothic"/>
              </a:rPr>
              <a:t>grupo</a:t>
            </a:r>
            <a:r>
              <a:rPr sz="1900" spc="-55" dirty="0">
                <a:latin typeface="Century Gothic"/>
                <a:cs typeface="Century Gothic"/>
              </a:rPr>
              <a:t> </a:t>
            </a:r>
            <a:r>
              <a:rPr sz="1900" dirty="0">
                <a:latin typeface="Century Gothic"/>
                <a:cs typeface="Century Gothic"/>
              </a:rPr>
              <a:t>(art.</a:t>
            </a:r>
            <a:r>
              <a:rPr sz="1900" spc="-35" dirty="0">
                <a:latin typeface="Century Gothic"/>
                <a:cs typeface="Century Gothic"/>
              </a:rPr>
              <a:t> </a:t>
            </a:r>
            <a:r>
              <a:rPr sz="1900" dirty="0">
                <a:latin typeface="Century Gothic"/>
                <a:cs typeface="Century Gothic"/>
              </a:rPr>
              <a:t>29.2</a:t>
            </a:r>
            <a:r>
              <a:rPr sz="1900" spc="-70" dirty="0">
                <a:latin typeface="Century Gothic"/>
                <a:cs typeface="Century Gothic"/>
              </a:rPr>
              <a:t> </a:t>
            </a:r>
            <a:r>
              <a:rPr sz="1900" spc="-10" dirty="0">
                <a:latin typeface="Century Gothic"/>
                <a:cs typeface="Century Gothic"/>
              </a:rPr>
              <a:t>LILE):</a:t>
            </a:r>
            <a:endParaRPr sz="1900">
              <a:latin typeface="Century Gothic"/>
              <a:cs typeface="Century Gothic"/>
            </a:endParaRPr>
          </a:p>
          <a:p>
            <a:pPr marL="645160">
              <a:lnSpc>
                <a:spcPct val="100000"/>
              </a:lnSpc>
              <a:spcBef>
                <a:spcPts val="430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a)</a:t>
            </a:r>
            <a:r>
              <a:rPr sz="16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Criterios</a:t>
            </a:r>
            <a:r>
              <a:rPr sz="16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600" spc="-7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proporcionalidad</a:t>
            </a:r>
            <a:r>
              <a:rPr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según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representación</a:t>
            </a:r>
            <a:r>
              <a:rPr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90675" y="2821686"/>
            <a:ext cx="737870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b)</a:t>
            </a:r>
            <a:r>
              <a:rPr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Si</a:t>
            </a:r>
            <a:r>
              <a:rPr sz="16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no</a:t>
            </a:r>
            <a:r>
              <a:rPr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posible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a):</a:t>
            </a:r>
            <a:r>
              <a:rPr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Reparto</a:t>
            </a:r>
            <a:r>
              <a:rPr sz="16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el</a:t>
            </a:r>
            <a:r>
              <a:rPr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que</a:t>
            </a:r>
            <a:r>
              <a:rPr sz="16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las</a:t>
            </a:r>
            <a:r>
              <a:rPr sz="1600" spc="-10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mayorías</a:t>
            </a:r>
            <a:r>
              <a:rPr sz="16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sean</a:t>
            </a:r>
            <a:r>
              <a:rPr sz="16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las</a:t>
            </a:r>
            <a:r>
              <a:rPr sz="16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mismas</a:t>
            </a:r>
            <a:r>
              <a:rPr sz="16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que</a:t>
            </a:r>
            <a:r>
              <a:rPr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25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8216" y="2936899"/>
            <a:ext cx="8193405" cy="3589654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645160">
              <a:lnSpc>
                <a:spcPct val="100000"/>
              </a:lnSpc>
              <a:spcBef>
                <a:spcPts val="530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el</a:t>
            </a:r>
            <a:r>
              <a:rPr sz="16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endParaRPr sz="1600">
              <a:latin typeface="Century Gothic"/>
              <a:cs typeface="Century Gothic"/>
            </a:endParaRPr>
          </a:p>
          <a:p>
            <a:pPr marL="645160">
              <a:lnSpc>
                <a:spcPct val="100000"/>
              </a:lnSpc>
              <a:spcBef>
                <a:spcPts val="434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c)</a:t>
            </a:r>
            <a:r>
              <a:rPr sz="16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Si</a:t>
            </a:r>
            <a:r>
              <a:rPr sz="16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no</a:t>
            </a:r>
            <a:r>
              <a:rPr sz="16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posible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a)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o</a:t>
            </a:r>
            <a:r>
              <a:rPr sz="16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b):</a:t>
            </a:r>
            <a:r>
              <a:rPr sz="16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Igual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número</a:t>
            </a:r>
            <a:r>
              <a:rPr sz="16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por</a:t>
            </a:r>
            <a:r>
              <a:rPr sz="16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grupo</a:t>
            </a:r>
            <a:r>
              <a:rPr sz="16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con</a:t>
            </a:r>
            <a:r>
              <a:rPr sz="1600" spc="-9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voto</a:t>
            </a:r>
            <a:r>
              <a:rPr sz="16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ponderado</a:t>
            </a:r>
            <a:endParaRPr sz="16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sz="1900" b="1" dirty="0">
                <a:solidFill>
                  <a:srgbClr val="CF1240"/>
                </a:solidFill>
                <a:latin typeface="Century Gothic"/>
                <a:cs typeface="Century Gothic"/>
              </a:rPr>
              <a:t>6.-</a:t>
            </a:r>
            <a:r>
              <a:rPr sz="19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900" b="1" spc="-10" dirty="0">
                <a:latin typeface="Century Gothic"/>
                <a:cs typeface="Century Gothic"/>
              </a:rPr>
              <a:t>Designación</a:t>
            </a:r>
            <a:r>
              <a:rPr sz="1900" b="1" spc="-70" dirty="0">
                <a:latin typeface="Century Gothic"/>
                <a:cs typeface="Century Gothic"/>
              </a:rPr>
              <a:t> </a:t>
            </a:r>
            <a:r>
              <a:rPr sz="1900" dirty="0">
                <a:latin typeface="Century Gothic"/>
                <a:cs typeface="Century Gothic"/>
              </a:rPr>
              <a:t>titulares</a:t>
            </a:r>
            <a:r>
              <a:rPr sz="1900" spc="-75" dirty="0">
                <a:latin typeface="Century Gothic"/>
                <a:cs typeface="Century Gothic"/>
              </a:rPr>
              <a:t> </a:t>
            </a:r>
            <a:r>
              <a:rPr sz="1900" dirty="0">
                <a:latin typeface="Century Gothic"/>
                <a:cs typeface="Century Gothic"/>
              </a:rPr>
              <a:t>y</a:t>
            </a:r>
            <a:r>
              <a:rPr sz="1900" spc="-65" dirty="0">
                <a:latin typeface="Century Gothic"/>
                <a:cs typeface="Century Gothic"/>
              </a:rPr>
              <a:t> </a:t>
            </a:r>
            <a:r>
              <a:rPr sz="1900" dirty="0">
                <a:latin typeface="Century Gothic"/>
                <a:cs typeface="Century Gothic"/>
              </a:rPr>
              <a:t>suplentes</a:t>
            </a:r>
            <a:r>
              <a:rPr sz="1900" spc="-30" dirty="0">
                <a:latin typeface="Century Gothic"/>
                <a:cs typeface="Century Gothic"/>
              </a:rPr>
              <a:t> </a:t>
            </a:r>
            <a:r>
              <a:rPr sz="1900" spc="-50" dirty="0">
                <a:latin typeface="Century Gothic"/>
                <a:cs typeface="Century Gothic"/>
              </a:rPr>
              <a:t>:</a:t>
            </a:r>
            <a:endParaRPr sz="1900">
              <a:latin typeface="Century Gothic"/>
              <a:cs typeface="Century Gothic"/>
            </a:endParaRPr>
          </a:p>
          <a:p>
            <a:pPr marL="441959">
              <a:lnSpc>
                <a:spcPct val="100000"/>
              </a:lnSpc>
              <a:spcBef>
                <a:spcPts val="555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por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portavoces</a:t>
            </a:r>
            <a:r>
              <a:rPr sz="16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del</a:t>
            </a:r>
            <a:r>
              <a:rPr sz="16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grupo</a:t>
            </a:r>
            <a:r>
              <a:rPr sz="16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mediante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escrito</a:t>
            </a:r>
            <a:r>
              <a:rPr sz="16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Alcaldía,</a:t>
            </a:r>
            <a:r>
              <a:rPr sz="1600" spc="-9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dando</a:t>
            </a:r>
            <a:r>
              <a:rPr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cuenta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al</a:t>
            </a:r>
            <a:r>
              <a:rPr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endParaRPr sz="16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900" b="1" dirty="0">
                <a:solidFill>
                  <a:srgbClr val="CF1240"/>
                </a:solidFill>
                <a:latin typeface="Century Gothic"/>
                <a:cs typeface="Century Gothic"/>
              </a:rPr>
              <a:t>7.-</a:t>
            </a:r>
            <a:r>
              <a:rPr sz="1900" b="1" spc="-1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900" b="1" spc="-10" dirty="0">
                <a:latin typeface="Century Gothic"/>
                <a:cs typeface="Century Gothic"/>
              </a:rPr>
              <a:t>Presidencia:</a:t>
            </a:r>
            <a:endParaRPr sz="1900">
              <a:latin typeface="Century Gothic"/>
              <a:cs typeface="Century Gothic"/>
            </a:endParaRPr>
          </a:p>
          <a:p>
            <a:pPr marL="626745">
              <a:lnSpc>
                <a:spcPct val="100000"/>
              </a:lnSpc>
              <a:spcBef>
                <a:spcPts val="420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Alcaldía</a:t>
            </a:r>
            <a:r>
              <a:rPr sz="1600" spc="-9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: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presidencia</a:t>
            </a:r>
            <a:r>
              <a:rPr sz="1600" b="1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nata</a:t>
            </a:r>
            <a:r>
              <a:rPr sz="1600" b="1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todas</a:t>
            </a:r>
            <a:r>
              <a:rPr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las</a:t>
            </a:r>
            <a:r>
              <a:rPr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comisiones.</a:t>
            </a:r>
            <a:endParaRPr sz="1600">
              <a:latin typeface="Century Gothic"/>
              <a:cs typeface="Century Gothic"/>
            </a:endParaRPr>
          </a:p>
          <a:p>
            <a:pPr marL="626745">
              <a:lnSpc>
                <a:spcPct val="100000"/>
              </a:lnSpc>
              <a:spcBef>
                <a:spcPts val="430"/>
              </a:spcBef>
            </a:pP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Alcaldía</a:t>
            </a:r>
            <a:r>
              <a:rPr sz="16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puede</a:t>
            </a:r>
            <a:r>
              <a:rPr sz="1600" b="1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designar</a:t>
            </a:r>
            <a:r>
              <a:rPr sz="1600" b="1" spc="3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presidencia</a:t>
            </a:r>
            <a:r>
              <a:rPr sz="1600" b="1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Comisiones</a:t>
            </a:r>
            <a:r>
              <a:rPr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titular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suplente)</a:t>
            </a:r>
            <a:endParaRPr sz="1600">
              <a:latin typeface="Century Gothic"/>
              <a:cs typeface="Century Gothic"/>
            </a:endParaRPr>
          </a:p>
          <a:p>
            <a:pPr marL="626745">
              <a:lnSpc>
                <a:spcPct val="100000"/>
              </a:lnSpc>
              <a:spcBef>
                <a:spcPts val="425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propuesta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Comisión</a:t>
            </a:r>
            <a:r>
              <a:rPr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Informativa</a:t>
            </a:r>
            <a:r>
              <a:rPr sz="1600" spc="-8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(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art.125</a:t>
            </a:r>
            <a:r>
              <a:rPr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ROF).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No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vinculante</a:t>
            </a:r>
            <a:endParaRPr sz="16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1900" b="1" dirty="0">
                <a:solidFill>
                  <a:srgbClr val="CF1240"/>
                </a:solidFill>
                <a:latin typeface="Century Gothic"/>
                <a:cs typeface="Century Gothic"/>
              </a:rPr>
              <a:t>8.-</a:t>
            </a:r>
            <a:r>
              <a:rPr sz="1900" b="1" spc="-5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900" b="1" spc="-10" dirty="0">
                <a:latin typeface="Century Gothic"/>
                <a:cs typeface="Century Gothic"/>
              </a:rPr>
              <a:t>Periodicidad</a:t>
            </a:r>
            <a:r>
              <a:rPr sz="1900" b="1" spc="-85" dirty="0">
                <a:latin typeface="Century Gothic"/>
                <a:cs typeface="Century Gothic"/>
              </a:rPr>
              <a:t> </a:t>
            </a:r>
            <a:r>
              <a:rPr sz="1900" dirty="0">
                <a:latin typeface="Century Gothic"/>
                <a:cs typeface="Century Gothic"/>
              </a:rPr>
              <a:t>sesiones</a:t>
            </a:r>
            <a:r>
              <a:rPr sz="1900" spc="-50" dirty="0">
                <a:latin typeface="Century Gothic"/>
                <a:cs typeface="Century Gothic"/>
              </a:rPr>
              <a:t> </a:t>
            </a:r>
            <a:r>
              <a:rPr sz="1900" dirty="0">
                <a:latin typeface="Century Gothic"/>
                <a:cs typeface="Century Gothic"/>
              </a:rPr>
              <a:t>ordinarias</a:t>
            </a:r>
            <a:r>
              <a:rPr sz="1900" spc="-65" dirty="0">
                <a:latin typeface="Century Gothic"/>
                <a:cs typeface="Century Gothic"/>
              </a:rPr>
              <a:t> </a:t>
            </a:r>
            <a:r>
              <a:rPr sz="1900" spc="-10" dirty="0">
                <a:latin typeface="Century Gothic"/>
                <a:cs typeface="Century Gothic"/>
              </a:rPr>
              <a:t>Comisiones</a:t>
            </a:r>
            <a:endParaRPr sz="1900">
              <a:latin typeface="Century Gothic"/>
              <a:cs typeface="Century Gothic"/>
            </a:endParaRPr>
          </a:p>
          <a:p>
            <a:pPr marL="727075">
              <a:lnSpc>
                <a:spcPct val="100000"/>
              </a:lnSpc>
              <a:spcBef>
                <a:spcPts val="434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Fijación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día</a:t>
            </a:r>
            <a:r>
              <a:rPr sz="16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lugar</a:t>
            </a:r>
            <a:r>
              <a:rPr sz="16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16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fecha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“preferentemente”</a:t>
            </a:r>
            <a:endParaRPr sz="16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1900" b="1" dirty="0">
                <a:solidFill>
                  <a:srgbClr val="CF1240"/>
                </a:solidFill>
                <a:latin typeface="Century Gothic"/>
                <a:cs typeface="Century Gothic"/>
              </a:rPr>
              <a:t>9.-</a:t>
            </a:r>
            <a:r>
              <a:rPr sz="1900" b="1" spc="-5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900" dirty="0">
                <a:latin typeface="Century Gothic"/>
                <a:cs typeface="Century Gothic"/>
              </a:rPr>
              <a:t>Sesiones</a:t>
            </a:r>
            <a:r>
              <a:rPr sz="1900" spc="-60" dirty="0">
                <a:latin typeface="Century Gothic"/>
                <a:cs typeface="Century Gothic"/>
              </a:rPr>
              <a:t> </a:t>
            </a:r>
            <a:r>
              <a:rPr sz="1900" b="1" dirty="0">
                <a:latin typeface="Century Gothic"/>
                <a:cs typeface="Century Gothic"/>
              </a:rPr>
              <a:t>públicas</a:t>
            </a:r>
            <a:r>
              <a:rPr sz="1900" dirty="0">
                <a:latin typeface="Century Gothic"/>
                <a:cs typeface="Century Gothic"/>
              </a:rPr>
              <a:t>:</a:t>
            </a:r>
            <a:r>
              <a:rPr sz="1900" spc="-75" dirty="0"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404040"/>
                </a:solidFill>
                <a:latin typeface="Century Gothic"/>
                <a:cs typeface="Century Gothic"/>
              </a:rPr>
              <a:t>Si</a:t>
            </a:r>
            <a:r>
              <a:rPr sz="1300" spc="2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404040"/>
                </a:solidFill>
                <a:latin typeface="Century Gothic"/>
                <a:cs typeface="Century Gothic"/>
              </a:rPr>
              <a:t>acuerdo</a:t>
            </a:r>
            <a:r>
              <a:rPr sz="13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404040"/>
                </a:solidFill>
                <a:latin typeface="Century Gothic"/>
                <a:cs typeface="Century Gothic"/>
              </a:rPr>
              <a:t>mayoría</a:t>
            </a:r>
            <a:r>
              <a:rPr sz="1300" b="1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300" b="1" dirty="0">
                <a:solidFill>
                  <a:srgbClr val="404040"/>
                </a:solidFill>
                <a:latin typeface="Century Gothic"/>
                <a:cs typeface="Century Gothic"/>
              </a:rPr>
              <a:t>absoluta</a:t>
            </a:r>
            <a:r>
              <a:rPr sz="1300" b="1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404040"/>
                </a:solidFill>
                <a:latin typeface="Century Gothic"/>
                <a:cs typeface="Century Gothic"/>
              </a:rPr>
              <a:t>Pleno</a:t>
            </a:r>
            <a:r>
              <a:rPr sz="13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404040"/>
                </a:solidFill>
                <a:latin typeface="Century Gothic"/>
                <a:cs typeface="Century Gothic"/>
              </a:rPr>
              <a:t>o</a:t>
            </a:r>
            <a:r>
              <a:rPr sz="13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404040"/>
                </a:solidFill>
                <a:latin typeface="Century Gothic"/>
                <a:cs typeface="Century Gothic"/>
              </a:rPr>
              <a:t>previsto</a:t>
            </a:r>
            <a:r>
              <a:rPr sz="1300" spc="-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13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404040"/>
                </a:solidFill>
                <a:latin typeface="Century Gothic"/>
                <a:cs typeface="Century Gothic"/>
              </a:rPr>
              <a:t>ROM</a:t>
            </a:r>
            <a:r>
              <a:rPr sz="13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404040"/>
                </a:solidFill>
                <a:latin typeface="Century Gothic"/>
                <a:cs typeface="Century Gothic"/>
              </a:rPr>
              <a:t>(art.</a:t>
            </a:r>
            <a:r>
              <a:rPr sz="13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300" dirty="0">
                <a:solidFill>
                  <a:srgbClr val="404040"/>
                </a:solidFill>
                <a:latin typeface="Century Gothic"/>
                <a:cs typeface="Century Gothic"/>
              </a:rPr>
              <a:t>30.3</a:t>
            </a:r>
            <a:r>
              <a:rPr sz="13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300" spc="-10" dirty="0">
                <a:solidFill>
                  <a:srgbClr val="404040"/>
                </a:solidFill>
                <a:latin typeface="Century Gothic"/>
                <a:cs typeface="Century Gothic"/>
              </a:rPr>
              <a:t>LILE)</a:t>
            </a:r>
            <a:endParaRPr sz="13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spc="-5" dirty="0">
                <a:latin typeface="Century Gothic"/>
                <a:cs typeface="Century Gothic"/>
              </a:rPr>
              <a:t>6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58216" y="512521"/>
            <a:ext cx="66725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latin typeface="Century Gothic"/>
                <a:cs typeface="Century Gothic"/>
              </a:rPr>
              <a:t>Régimen</a:t>
            </a:r>
            <a:r>
              <a:rPr sz="2800" b="1" spc="-90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dedicaciones</a:t>
            </a:r>
            <a:r>
              <a:rPr sz="2800" b="1" spc="-95" dirty="0">
                <a:latin typeface="Century Gothic"/>
                <a:cs typeface="Century Gothic"/>
              </a:rPr>
              <a:t> </a:t>
            </a:r>
            <a:r>
              <a:rPr sz="2800" b="1" dirty="0">
                <a:latin typeface="Century Gothic"/>
                <a:cs typeface="Century Gothic"/>
              </a:rPr>
              <a:t>y</a:t>
            </a:r>
            <a:r>
              <a:rPr sz="2800" b="1" spc="-105" dirty="0">
                <a:latin typeface="Century Gothic"/>
                <a:cs typeface="Century Gothic"/>
              </a:rPr>
              <a:t> </a:t>
            </a:r>
            <a:r>
              <a:rPr sz="2800" b="1" spc="-10" dirty="0">
                <a:latin typeface="Century Gothic"/>
                <a:cs typeface="Century Gothic"/>
              </a:rPr>
              <a:t>retribuciones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79475" y="1106424"/>
            <a:ext cx="8564880" cy="5544820"/>
          </a:xfrm>
          <a:custGeom>
            <a:avLst/>
            <a:gdLst/>
            <a:ahLst/>
            <a:cxnLst/>
            <a:rect l="l" t="t" r="r" b="b"/>
            <a:pathLst>
              <a:path w="8564880" h="5544820">
                <a:moveTo>
                  <a:pt x="8564880" y="0"/>
                </a:moveTo>
                <a:lnTo>
                  <a:pt x="0" y="0"/>
                </a:lnTo>
                <a:lnTo>
                  <a:pt x="0" y="5544312"/>
                </a:lnTo>
                <a:lnTo>
                  <a:pt x="8564880" y="5544312"/>
                </a:lnTo>
                <a:lnTo>
                  <a:pt x="85648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58216" y="1134821"/>
            <a:ext cx="8212455" cy="542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CF1240"/>
                </a:solidFill>
                <a:latin typeface="Century Gothic"/>
                <a:cs typeface="Century Gothic"/>
              </a:rPr>
              <a:t>1.-</a:t>
            </a:r>
            <a:r>
              <a:rPr sz="1800" b="1" spc="-5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Pleno,</a:t>
            </a:r>
            <a:r>
              <a:rPr sz="1800" b="1" spc="-2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a</a:t>
            </a:r>
            <a:r>
              <a:rPr sz="1800" b="1" spc="-3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propuesta</a:t>
            </a:r>
            <a:r>
              <a:rPr sz="1800" b="1" spc="-5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de</a:t>
            </a:r>
            <a:r>
              <a:rPr sz="1800" b="1" spc="-2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Alcaldía,</a:t>
            </a:r>
            <a:r>
              <a:rPr sz="1800" b="1" spc="-1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determinará</a:t>
            </a:r>
            <a:r>
              <a:rPr sz="1800" b="1" spc="-35" dirty="0"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cargos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dedicación</a:t>
            </a:r>
            <a:endParaRPr sz="18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exclusiva</a:t>
            </a:r>
            <a:r>
              <a:rPr sz="18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o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parcial</a:t>
            </a:r>
            <a:r>
              <a:rPr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sus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retribuciones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(art.</a:t>
            </a:r>
            <a:r>
              <a:rPr sz="1800" spc="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32.3</a:t>
            </a:r>
            <a:r>
              <a:rPr sz="1800" spc="2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LILE).</a:t>
            </a:r>
            <a:endParaRPr sz="180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70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CF1240"/>
                </a:solidFill>
                <a:latin typeface="Century Gothic"/>
                <a:cs typeface="Century Gothic"/>
              </a:rPr>
              <a:t>2.-</a:t>
            </a:r>
            <a:r>
              <a:rPr sz="18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Garantías</a:t>
            </a:r>
            <a:r>
              <a:rPr sz="1800" b="1" spc="-2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dedicaciones</a:t>
            </a:r>
            <a:r>
              <a:rPr sz="1800" b="1" spc="-2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en</a:t>
            </a:r>
            <a:r>
              <a:rPr sz="1800" b="1" spc="-2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la</a:t>
            </a:r>
            <a:r>
              <a:rPr sz="1800" b="1" spc="-1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LILE</a:t>
            </a:r>
            <a:r>
              <a:rPr sz="1800" b="1" spc="-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(</a:t>
            </a:r>
            <a:r>
              <a:rPr sz="1800" spc="-1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art.</a:t>
            </a:r>
            <a:r>
              <a:rPr sz="1800" spc="-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33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LILE):</a:t>
            </a:r>
            <a:endParaRPr sz="1800">
              <a:latin typeface="Century Gothic"/>
              <a:cs typeface="Century Gothic"/>
            </a:endParaRPr>
          </a:p>
          <a:p>
            <a:pPr marL="288290">
              <a:lnSpc>
                <a:spcPct val="100000"/>
              </a:lnSpc>
              <a:spcBef>
                <a:spcPts val="994"/>
              </a:spcBef>
            </a:pPr>
            <a:r>
              <a:rPr sz="1800" dirty="0">
                <a:latin typeface="Century Gothic"/>
                <a:cs typeface="Century Gothic"/>
              </a:rPr>
              <a:t>a)</a:t>
            </a:r>
            <a:r>
              <a:rPr sz="1800" spc="-2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Derecho</a:t>
            </a:r>
            <a:r>
              <a:rPr sz="1800" spc="-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dedicación</a:t>
            </a:r>
            <a:r>
              <a:rPr sz="1800" spc="-4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exclusiva</a:t>
            </a:r>
            <a:r>
              <a:rPr sz="1800" b="1" spc="-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de</a:t>
            </a:r>
            <a:r>
              <a:rPr sz="1800" spc="-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alcaldía</a:t>
            </a:r>
            <a:r>
              <a:rPr sz="1800" b="1" spc="-2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si</a:t>
            </a:r>
            <a:r>
              <a:rPr sz="1800" spc="-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municipios</a:t>
            </a:r>
            <a:r>
              <a:rPr sz="1800" spc="-5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de</a:t>
            </a:r>
            <a:r>
              <a:rPr sz="1800" spc="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más</a:t>
            </a:r>
            <a:r>
              <a:rPr sz="1800" b="1" spc="-30" dirty="0">
                <a:latin typeface="Century Gothic"/>
                <a:cs typeface="Century Gothic"/>
              </a:rPr>
              <a:t> </a:t>
            </a:r>
            <a:r>
              <a:rPr sz="1800" b="1" spc="-25" dirty="0">
                <a:latin typeface="Century Gothic"/>
                <a:cs typeface="Century Gothic"/>
              </a:rPr>
              <a:t>de</a:t>
            </a:r>
            <a:endParaRPr sz="1800">
              <a:latin typeface="Century Gothic"/>
              <a:cs typeface="Century Gothic"/>
            </a:endParaRPr>
          </a:p>
          <a:p>
            <a:pPr marL="279400">
              <a:lnSpc>
                <a:spcPct val="100000"/>
              </a:lnSpc>
            </a:pPr>
            <a:r>
              <a:rPr sz="1800" b="1" dirty="0">
                <a:latin typeface="Century Gothic"/>
                <a:cs typeface="Century Gothic"/>
              </a:rPr>
              <a:t>1.000</a:t>
            </a:r>
            <a:r>
              <a:rPr sz="1800" b="1" spc="-1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habitantes</a:t>
            </a:r>
            <a:r>
              <a:rPr sz="1800" b="1" spc="-3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(</a:t>
            </a:r>
            <a:r>
              <a:rPr sz="1800" spc="-1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renunciable</a:t>
            </a:r>
            <a:r>
              <a:rPr sz="1800" spc="-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y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no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transmisible</a:t>
            </a:r>
            <a:r>
              <a:rPr sz="1800" spc="-3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a</a:t>
            </a:r>
            <a:r>
              <a:rPr sz="1800" spc="-2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otro</a:t>
            </a:r>
            <a:r>
              <a:rPr sz="1800" spc="-10" dirty="0">
                <a:latin typeface="Century Gothic"/>
                <a:cs typeface="Century Gothic"/>
              </a:rPr>
              <a:t> concejal)</a:t>
            </a:r>
            <a:endParaRPr sz="1800">
              <a:latin typeface="Century Gothic"/>
              <a:cs typeface="Century Gothic"/>
            </a:endParaRPr>
          </a:p>
          <a:p>
            <a:pPr marL="279400" marR="598170">
              <a:lnSpc>
                <a:spcPct val="100000"/>
              </a:lnSpc>
              <a:spcBef>
                <a:spcPts val="1000"/>
              </a:spcBef>
            </a:pPr>
            <a:r>
              <a:rPr sz="1800" dirty="0">
                <a:latin typeface="Century Gothic"/>
                <a:cs typeface="Century Gothic"/>
              </a:rPr>
              <a:t>b)</a:t>
            </a:r>
            <a:r>
              <a:rPr sz="1800" spc="-3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Dedicaciones</a:t>
            </a:r>
            <a:r>
              <a:rPr sz="1800" spc="-2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oposición</a:t>
            </a:r>
            <a:r>
              <a:rPr sz="1800" b="1" spc="-2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(</a:t>
            </a:r>
            <a:r>
              <a:rPr sz="1800" spc="-1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renunciables</a:t>
            </a:r>
            <a:r>
              <a:rPr sz="1800" spc="-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y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no</a:t>
            </a:r>
            <a:r>
              <a:rPr sz="1800" spc="-1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transmisibles</a:t>
            </a:r>
            <a:r>
              <a:rPr sz="1800" spc="-2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a</a:t>
            </a:r>
            <a:r>
              <a:rPr sz="1800" spc="-20" dirty="0">
                <a:latin typeface="Century Gothic"/>
                <a:cs typeface="Century Gothic"/>
              </a:rPr>
              <a:t> otro </a:t>
            </a:r>
            <a:r>
              <a:rPr sz="1800" spc="-10" dirty="0">
                <a:latin typeface="Century Gothic"/>
                <a:cs typeface="Century Gothic"/>
              </a:rPr>
              <a:t>grupo):</a:t>
            </a:r>
            <a:endParaRPr sz="1800">
              <a:latin typeface="Century Gothic"/>
              <a:cs typeface="Century Gothic"/>
            </a:endParaRPr>
          </a:p>
          <a:p>
            <a:pPr marL="1399540">
              <a:lnSpc>
                <a:spcPct val="100000"/>
              </a:lnSpc>
              <a:spcBef>
                <a:spcPts val="1000"/>
              </a:spcBef>
            </a:pP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b1)</a:t>
            </a:r>
            <a:r>
              <a:rPr sz="1600" spc="-8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Si</a:t>
            </a:r>
            <a:r>
              <a:rPr sz="1600" b="1" spc="-6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&gt;10.000</a:t>
            </a:r>
            <a:r>
              <a:rPr sz="1600" b="1" spc="-2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CF1240"/>
                </a:solidFill>
                <a:latin typeface="Century Gothic"/>
                <a:cs typeface="Century Gothic"/>
              </a:rPr>
              <a:t>habitantes</a:t>
            </a:r>
            <a:r>
              <a:rPr sz="1600" spc="-10" dirty="0">
                <a:solidFill>
                  <a:srgbClr val="CF1240"/>
                </a:solidFill>
                <a:latin typeface="Century Gothic"/>
                <a:cs typeface="Century Gothic"/>
              </a:rPr>
              <a:t>:</a:t>
            </a:r>
            <a:r>
              <a:rPr sz="1600" spc="-7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dedicación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404040"/>
                </a:solidFill>
                <a:latin typeface="Century Gothic"/>
                <a:cs typeface="Century Gothic"/>
              </a:rPr>
              <a:t>exclusiva</a:t>
            </a:r>
            <a:r>
              <a:rPr sz="1600" b="1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(Acuerdo</a:t>
            </a:r>
            <a:r>
              <a:rPr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600" spc="-7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EUDEL</a:t>
            </a:r>
            <a:r>
              <a:rPr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:</a:t>
            </a:r>
            <a:endParaRPr sz="1600">
              <a:latin typeface="Century Gothic"/>
              <a:cs typeface="Century Gothic"/>
            </a:endParaRPr>
          </a:p>
          <a:p>
            <a:pPr marL="1399540">
              <a:lnSpc>
                <a:spcPct val="100000"/>
              </a:lnSpc>
              <a:spcBef>
                <a:spcPts val="5"/>
              </a:spcBef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no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fragmentación</a:t>
            </a:r>
            <a:r>
              <a:rPr sz="16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dedicaciones</a:t>
            </a:r>
            <a:r>
              <a:rPr sz="16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parciales)</a:t>
            </a:r>
            <a:endParaRPr sz="1600">
              <a:latin typeface="Century Gothic"/>
              <a:cs typeface="Century Gothic"/>
            </a:endParaRPr>
          </a:p>
          <a:p>
            <a:pPr marL="1399540">
              <a:lnSpc>
                <a:spcPts val="1914"/>
              </a:lnSpc>
              <a:spcBef>
                <a:spcPts val="1010"/>
              </a:spcBef>
            </a:pP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B2)</a:t>
            </a:r>
            <a:r>
              <a:rPr sz="1600" spc="-5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Si</a:t>
            </a:r>
            <a:r>
              <a:rPr sz="16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&gt;de</a:t>
            </a:r>
            <a:r>
              <a:rPr sz="16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5.000</a:t>
            </a:r>
            <a:r>
              <a:rPr sz="1600" b="1" spc="-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y</a:t>
            </a:r>
            <a:r>
              <a:rPr sz="1600" b="1" spc="-4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&lt;</a:t>
            </a:r>
            <a:r>
              <a:rPr sz="1600" b="1" spc="-4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o</a:t>
            </a:r>
            <a:r>
              <a:rPr sz="1600" b="1" spc="-3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=</a:t>
            </a:r>
            <a:r>
              <a:rPr sz="1600" b="1" spc="-4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10.000</a:t>
            </a:r>
            <a:r>
              <a:rPr sz="1600" b="1" spc="1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b="1" dirty="0">
                <a:solidFill>
                  <a:srgbClr val="CF1240"/>
                </a:solidFill>
                <a:latin typeface="Century Gothic"/>
                <a:cs typeface="Century Gothic"/>
              </a:rPr>
              <a:t>habitantes</a:t>
            </a:r>
            <a:r>
              <a:rPr sz="1600" dirty="0">
                <a:solidFill>
                  <a:srgbClr val="CF1240"/>
                </a:solidFill>
                <a:latin typeface="Century Gothic"/>
                <a:cs typeface="Century Gothic"/>
              </a:rPr>
              <a:t>:</a:t>
            </a:r>
            <a:r>
              <a:rPr sz="1600" spc="-4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dedicación</a:t>
            </a:r>
            <a:r>
              <a:rPr sz="16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parcial</a:t>
            </a:r>
            <a:endParaRPr sz="1600">
              <a:latin typeface="Century Gothic"/>
              <a:cs typeface="Century Gothic"/>
            </a:endParaRPr>
          </a:p>
          <a:p>
            <a:pPr marL="1399540">
              <a:lnSpc>
                <a:spcPts val="1914"/>
              </a:lnSpc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(Acuerdo</a:t>
            </a:r>
            <a:r>
              <a:rPr sz="16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EUDEL: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del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50</a:t>
            </a:r>
            <a:r>
              <a:rPr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1600" spc="-6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75%</a:t>
            </a:r>
            <a:r>
              <a:rPr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según</a:t>
            </a:r>
            <a:r>
              <a:rPr sz="1600" spc="-4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criterios:</a:t>
            </a:r>
            <a:r>
              <a:rPr sz="16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a)</a:t>
            </a:r>
            <a:r>
              <a:rPr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población</a:t>
            </a:r>
            <a:r>
              <a:rPr sz="1600" spc="-6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50" dirty="0">
                <a:solidFill>
                  <a:srgbClr val="404040"/>
                </a:solidFill>
                <a:latin typeface="Century Gothic"/>
                <a:cs typeface="Century Gothic"/>
              </a:rPr>
              <a:t>y</a:t>
            </a:r>
            <a:endParaRPr sz="1600">
              <a:latin typeface="Century Gothic"/>
              <a:cs typeface="Century Gothic"/>
            </a:endParaRPr>
          </a:p>
          <a:p>
            <a:pPr marL="1399540">
              <a:lnSpc>
                <a:spcPct val="100000"/>
              </a:lnSpc>
            </a:pP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b)número</a:t>
            </a:r>
            <a:r>
              <a:rPr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cargos</a:t>
            </a:r>
            <a:r>
              <a:rPr sz="16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en</a:t>
            </a:r>
            <a:r>
              <a:rPr sz="1600" spc="-4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exclusiva</a:t>
            </a:r>
            <a:r>
              <a:rPr sz="1600" spc="-8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de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dirty="0">
                <a:solidFill>
                  <a:srgbClr val="404040"/>
                </a:solidFill>
                <a:latin typeface="Century Gothic"/>
                <a:cs typeface="Century Gothic"/>
              </a:rPr>
              <a:t>equipo</a:t>
            </a:r>
            <a:r>
              <a:rPr sz="1600" spc="-5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600" spc="-10" dirty="0">
                <a:solidFill>
                  <a:srgbClr val="404040"/>
                </a:solidFill>
                <a:latin typeface="Century Gothic"/>
                <a:cs typeface="Century Gothic"/>
              </a:rPr>
              <a:t>gobierno).</a:t>
            </a:r>
            <a:endParaRPr sz="1600">
              <a:latin typeface="Century Gothic"/>
              <a:cs typeface="Century Gothic"/>
            </a:endParaRPr>
          </a:p>
          <a:p>
            <a:pPr marL="105410">
              <a:lnSpc>
                <a:spcPct val="100000"/>
              </a:lnSpc>
              <a:spcBef>
                <a:spcPts val="1010"/>
              </a:spcBef>
            </a:pPr>
            <a:r>
              <a:rPr sz="1800" b="1" dirty="0">
                <a:solidFill>
                  <a:srgbClr val="CF1240"/>
                </a:solidFill>
                <a:latin typeface="Century Gothic"/>
                <a:cs typeface="Century Gothic"/>
              </a:rPr>
              <a:t>3.-</a:t>
            </a:r>
            <a:r>
              <a:rPr sz="1800" b="1" spc="-30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No</a:t>
            </a:r>
            <a:r>
              <a:rPr sz="1800" b="1" spc="-1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existe</a:t>
            </a:r>
            <a:r>
              <a:rPr sz="1800" b="1" spc="-2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definición</a:t>
            </a:r>
            <a:r>
              <a:rPr sz="1800" b="1" spc="-3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legal</a:t>
            </a:r>
            <a:r>
              <a:rPr sz="1800" b="1" spc="-15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de</a:t>
            </a:r>
            <a:r>
              <a:rPr sz="1800" b="1" spc="-2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equipo</a:t>
            </a:r>
            <a:r>
              <a:rPr sz="1800" b="1" spc="-3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de</a:t>
            </a:r>
            <a:r>
              <a:rPr sz="1800" b="1" spc="-2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gobierno</a:t>
            </a:r>
            <a:r>
              <a:rPr sz="1800" b="1" spc="-30" dirty="0">
                <a:latin typeface="Century Gothic"/>
                <a:cs typeface="Century Gothic"/>
              </a:rPr>
              <a:t> </a:t>
            </a:r>
            <a:r>
              <a:rPr sz="1800" b="1" dirty="0">
                <a:latin typeface="Century Gothic"/>
                <a:cs typeface="Century Gothic"/>
              </a:rPr>
              <a:t>y</a:t>
            </a:r>
            <a:r>
              <a:rPr sz="1800" b="1" spc="-10" dirty="0">
                <a:latin typeface="Century Gothic"/>
                <a:cs typeface="Century Gothic"/>
              </a:rPr>
              <a:t> oposición</a:t>
            </a:r>
            <a:endParaRPr sz="1800">
              <a:latin typeface="Century Gothic"/>
              <a:cs typeface="Century Gothic"/>
            </a:endParaRPr>
          </a:p>
          <a:p>
            <a:pPr marL="1399540" marR="5080">
              <a:lnSpc>
                <a:spcPts val="2150"/>
              </a:lnSpc>
              <a:spcBef>
                <a:spcPts val="1080"/>
              </a:spcBef>
            </a:pP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Equipo</a:t>
            </a:r>
            <a:r>
              <a:rPr sz="1800" b="1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dirty="0">
                <a:solidFill>
                  <a:srgbClr val="404040"/>
                </a:solidFill>
                <a:latin typeface="Century Gothic"/>
                <a:cs typeface="Century Gothic"/>
              </a:rPr>
              <a:t>gobierno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:</a:t>
            </a:r>
            <a:r>
              <a:rPr sz="1800" spc="-3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grupos municipales</a:t>
            </a:r>
            <a:r>
              <a:rPr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de alcaldía</a:t>
            </a:r>
            <a:r>
              <a:rPr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+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tenencias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de Alcaldía</a:t>
            </a:r>
            <a:r>
              <a:rPr sz="1800" spc="-3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+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Concejalías</a:t>
            </a:r>
            <a:r>
              <a:rPr sz="1800" spc="-10" dirty="0">
                <a:solidFill>
                  <a:srgbClr val="404040"/>
                </a:solidFill>
                <a:latin typeface="Century Gothic"/>
                <a:cs typeface="Century Gothic"/>
              </a:rPr>
              <a:t> delegadas</a:t>
            </a:r>
            <a:endParaRPr sz="1800">
              <a:latin typeface="Century Gothic"/>
              <a:cs typeface="Century Gothic"/>
            </a:endParaRPr>
          </a:p>
          <a:p>
            <a:pPr marL="1463675">
              <a:lnSpc>
                <a:spcPct val="100000"/>
              </a:lnSpc>
              <a:spcBef>
                <a:spcPts val="935"/>
              </a:spcBef>
            </a:pP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A</a:t>
            </a:r>
            <a:r>
              <a:rPr sz="1800" spc="-20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sensu</a:t>
            </a:r>
            <a:r>
              <a:rPr sz="1800" spc="-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dirty="0">
                <a:solidFill>
                  <a:srgbClr val="404040"/>
                </a:solidFill>
                <a:latin typeface="Century Gothic"/>
                <a:cs typeface="Century Gothic"/>
              </a:rPr>
              <a:t>contrario:</a:t>
            </a:r>
            <a:r>
              <a:rPr sz="1800" spc="-15" dirty="0">
                <a:solidFill>
                  <a:srgbClr val="404040"/>
                </a:solidFill>
                <a:latin typeface="Century Gothic"/>
                <a:cs typeface="Century Gothic"/>
              </a:rPr>
              <a:t> </a:t>
            </a:r>
            <a:r>
              <a:rPr sz="1800" b="1" spc="-10" dirty="0">
                <a:solidFill>
                  <a:srgbClr val="404040"/>
                </a:solidFill>
                <a:latin typeface="Century Gothic"/>
                <a:cs typeface="Century Gothic"/>
              </a:rPr>
              <a:t>oposición</a:t>
            </a:r>
            <a:endParaRPr sz="18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3159" y="152146"/>
            <a:ext cx="11683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dirty="0">
                <a:latin typeface="Century Gothic"/>
                <a:cs typeface="Century Gothic"/>
              </a:rPr>
              <a:t>7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24992" y="733806"/>
            <a:ext cx="7788909" cy="13081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dirty="0">
                <a:latin typeface="Century Gothic"/>
                <a:cs typeface="Century Gothic"/>
              </a:rPr>
              <a:t>Régimen</a:t>
            </a:r>
            <a:r>
              <a:rPr sz="2300" b="1" spc="-50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dedicaciones</a:t>
            </a:r>
            <a:r>
              <a:rPr sz="2300" b="1" spc="-55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y</a:t>
            </a:r>
            <a:r>
              <a:rPr sz="2300" b="1" spc="-30" dirty="0">
                <a:latin typeface="Century Gothic"/>
                <a:cs typeface="Century Gothic"/>
              </a:rPr>
              <a:t> </a:t>
            </a:r>
            <a:r>
              <a:rPr sz="2300" b="1" spc="-10" dirty="0">
                <a:latin typeface="Century Gothic"/>
                <a:cs typeface="Century Gothic"/>
              </a:rPr>
              <a:t>retribuciones</a:t>
            </a:r>
            <a:endParaRPr sz="2300">
              <a:latin typeface="Century Gothic"/>
              <a:cs typeface="Century Gothic"/>
            </a:endParaRPr>
          </a:p>
          <a:p>
            <a:pPr marL="19050">
              <a:lnSpc>
                <a:spcPts val="2510"/>
              </a:lnSpc>
              <a:spcBef>
                <a:spcPts val="2315"/>
              </a:spcBef>
              <a:tabLst>
                <a:tab pos="7146925" algn="l"/>
              </a:tabLst>
            </a:pPr>
            <a:r>
              <a:rPr sz="2200" b="1" dirty="0">
                <a:solidFill>
                  <a:srgbClr val="CF1240"/>
                </a:solidFill>
                <a:latin typeface="Century Gothic"/>
                <a:cs typeface="Century Gothic"/>
              </a:rPr>
              <a:t>4</a:t>
            </a:r>
            <a:r>
              <a:rPr sz="2200" dirty="0">
                <a:solidFill>
                  <a:srgbClr val="CF1240"/>
                </a:solidFill>
                <a:latin typeface="Century Gothic"/>
                <a:cs typeface="Century Gothic"/>
              </a:rPr>
              <a:t>) </a:t>
            </a:r>
            <a:r>
              <a:rPr sz="2000" b="1" dirty="0">
                <a:latin typeface="Century Gothic"/>
                <a:cs typeface="Century Gothic"/>
              </a:rPr>
              <a:t>Límite</a:t>
            </a:r>
            <a:r>
              <a:rPr sz="2000" b="1" spc="-4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máximo</a:t>
            </a:r>
            <a:r>
              <a:rPr sz="2000" b="1" spc="-2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dedicaciones exclusivas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(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art.</a:t>
            </a:r>
            <a:r>
              <a:rPr sz="2000" spc="-4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75</a:t>
            </a:r>
            <a:r>
              <a:rPr sz="2000" spc="-20" dirty="0">
                <a:latin typeface="Century Gothic"/>
                <a:cs typeface="Century Gothic"/>
              </a:rPr>
              <a:t> </a:t>
            </a:r>
            <a:r>
              <a:rPr sz="2000" spc="-25" dirty="0">
                <a:latin typeface="Century Gothic"/>
                <a:cs typeface="Century Gothic"/>
              </a:rPr>
              <a:t>ter</a:t>
            </a:r>
            <a:r>
              <a:rPr sz="2000" dirty="0">
                <a:latin typeface="Century Gothic"/>
                <a:cs typeface="Century Gothic"/>
              </a:rPr>
              <a:t>	</a:t>
            </a:r>
            <a:r>
              <a:rPr sz="2000" spc="-10" dirty="0">
                <a:latin typeface="Century Gothic"/>
                <a:cs typeface="Century Gothic"/>
              </a:rPr>
              <a:t>LBRL)</a:t>
            </a:r>
            <a:endParaRPr sz="2000">
              <a:latin typeface="Century Gothic"/>
              <a:cs typeface="Century Gothic"/>
            </a:endParaRPr>
          </a:p>
          <a:p>
            <a:pPr marL="19050">
              <a:lnSpc>
                <a:spcPts val="2510"/>
              </a:lnSpc>
            </a:pPr>
            <a:r>
              <a:rPr sz="2000" dirty="0">
                <a:latin typeface="Century Gothic"/>
                <a:cs typeface="Century Gothic"/>
              </a:rPr>
              <a:t>incluidas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las</a:t>
            </a:r>
            <a:r>
              <a:rPr sz="2000" spc="-50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garantizadas</a:t>
            </a:r>
            <a:r>
              <a:rPr sz="2000" spc="-65" dirty="0">
                <a:latin typeface="Century Gothic"/>
                <a:cs typeface="Century Gothic"/>
              </a:rPr>
              <a:t> </a:t>
            </a:r>
            <a:r>
              <a:rPr sz="2000" dirty="0">
                <a:latin typeface="Century Gothic"/>
                <a:cs typeface="Century Gothic"/>
              </a:rPr>
              <a:t>en</a:t>
            </a:r>
            <a:r>
              <a:rPr sz="2000" spc="-25" dirty="0">
                <a:latin typeface="Century Gothic"/>
                <a:cs typeface="Century Gothic"/>
              </a:rPr>
              <a:t> </a:t>
            </a:r>
            <a:r>
              <a:rPr sz="2000" spc="-10" dirty="0">
                <a:latin typeface="Century Gothic"/>
                <a:cs typeface="Century Gothic"/>
              </a:rPr>
              <a:t>LILE</a:t>
            </a:r>
            <a:r>
              <a:rPr sz="2200" spc="-10" dirty="0">
                <a:latin typeface="Century Gothic"/>
                <a:cs typeface="Century Gothic"/>
              </a:rPr>
              <a:t>:</a:t>
            </a:r>
            <a:endParaRPr sz="22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1393" y="5776061"/>
            <a:ext cx="8063865" cy="1073114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>
              <a:lnSpc>
                <a:spcPct val="90300"/>
              </a:lnSpc>
              <a:spcBef>
                <a:spcPts val="160"/>
              </a:spcBef>
            </a:pPr>
            <a:r>
              <a:rPr sz="2200" b="1" dirty="0">
                <a:solidFill>
                  <a:srgbClr val="CF1240"/>
                </a:solidFill>
                <a:latin typeface="Century Gothic"/>
                <a:cs typeface="Century Gothic"/>
              </a:rPr>
              <a:t>5)</a:t>
            </a:r>
            <a:r>
              <a:rPr sz="2200" b="1" spc="-25" dirty="0">
                <a:solidFill>
                  <a:srgbClr val="CF1240"/>
                </a:solidFill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Dedicaciones</a:t>
            </a:r>
            <a:r>
              <a:rPr sz="2000" b="1" spc="-65" dirty="0">
                <a:latin typeface="Century Gothic"/>
                <a:cs typeface="Century Gothic"/>
              </a:rPr>
              <a:t> </a:t>
            </a:r>
            <a:r>
              <a:rPr sz="2000" b="1" dirty="0">
                <a:latin typeface="Century Gothic"/>
                <a:cs typeface="Century Gothic"/>
              </a:rPr>
              <a:t>parciales</a:t>
            </a:r>
            <a:r>
              <a:rPr sz="2000" dirty="0">
                <a:latin typeface="Century Gothic"/>
                <a:cs typeface="Century Gothic"/>
              </a:rPr>
              <a:t>:</a:t>
            </a:r>
            <a:r>
              <a:rPr sz="2000" spc="-5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No</a:t>
            </a:r>
            <a:r>
              <a:rPr sz="1800" spc="-2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límite</a:t>
            </a:r>
            <a:r>
              <a:rPr sz="1800" spc="-5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legal.</a:t>
            </a:r>
            <a:r>
              <a:rPr sz="1800" spc="-3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Establecer </a:t>
            </a:r>
            <a:r>
              <a:rPr sz="1800" spc="-10" dirty="0">
                <a:latin typeface="Century Gothic"/>
                <a:cs typeface="Century Gothic"/>
              </a:rPr>
              <a:t>régimen </a:t>
            </a:r>
            <a:r>
              <a:rPr sz="1800" dirty="0" err="1">
                <a:latin typeface="Century Gothic"/>
                <a:cs typeface="Century Gothic"/>
              </a:rPr>
              <a:t>dedicación</a:t>
            </a:r>
            <a:r>
              <a:rPr sz="1800" spc="-4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minima</a:t>
            </a:r>
            <a:r>
              <a:rPr sz="1800" spc="-40" dirty="0">
                <a:latin typeface="Century Gothic"/>
                <a:cs typeface="Century Gothic"/>
              </a:rPr>
              <a:t> </a:t>
            </a:r>
            <a:r>
              <a:rPr sz="1800" dirty="0" err="1">
                <a:latin typeface="Century Gothic"/>
                <a:cs typeface="Century Gothic"/>
              </a:rPr>
              <a:t>necesaria</a:t>
            </a:r>
            <a:r>
              <a:rPr lang="es-ES" sz="1800" dirty="0">
                <a:latin typeface="Century Gothic"/>
                <a:cs typeface="Century Gothic"/>
              </a:rPr>
              <a:t> y las responsabilidades o funciones asignadas.</a:t>
            </a:r>
            <a:r>
              <a:rPr sz="1800" dirty="0">
                <a:latin typeface="Century Gothic"/>
                <a:cs typeface="Century Gothic"/>
              </a:rPr>
              <a:t> Declaración</a:t>
            </a:r>
            <a:r>
              <a:rPr sz="1800" spc="-3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de</a:t>
            </a:r>
            <a:r>
              <a:rPr sz="1800" spc="-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Pleno</a:t>
            </a:r>
            <a:r>
              <a:rPr sz="1800" spc="-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de</a:t>
            </a:r>
            <a:r>
              <a:rPr sz="1800" spc="10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compatibilidad </a:t>
            </a:r>
            <a:r>
              <a:rPr sz="1800" dirty="0">
                <a:latin typeface="Century Gothic"/>
                <a:cs typeface="Century Gothic"/>
              </a:rPr>
              <a:t>y</a:t>
            </a:r>
            <a:r>
              <a:rPr sz="1800" spc="-3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desarrollo</a:t>
            </a:r>
            <a:r>
              <a:rPr sz="1800" spc="-25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fuera</a:t>
            </a:r>
            <a:r>
              <a:rPr sz="1800" spc="-10" dirty="0">
                <a:latin typeface="Century Gothic"/>
                <a:cs typeface="Century Gothic"/>
              </a:rPr>
              <a:t> </a:t>
            </a:r>
            <a:r>
              <a:rPr sz="1800" dirty="0">
                <a:latin typeface="Century Gothic"/>
                <a:cs typeface="Century Gothic"/>
              </a:rPr>
              <a:t>jornada</a:t>
            </a:r>
            <a:r>
              <a:rPr sz="1800" spc="-25" dirty="0">
                <a:latin typeface="Century Gothic"/>
                <a:cs typeface="Century Gothic"/>
              </a:rPr>
              <a:t> </a:t>
            </a:r>
            <a:r>
              <a:rPr sz="1800" dirty="0" err="1">
                <a:latin typeface="Century Gothic"/>
                <a:cs typeface="Century Gothic"/>
              </a:rPr>
              <a:t>laboral</a:t>
            </a:r>
            <a:r>
              <a:rPr sz="1800" spc="-25" dirty="0">
                <a:latin typeface="Century Gothic"/>
                <a:cs typeface="Century Gothic"/>
              </a:rPr>
              <a:t> </a:t>
            </a:r>
            <a:r>
              <a:rPr sz="1800" spc="-10" dirty="0">
                <a:latin typeface="Century Gothic"/>
                <a:cs typeface="Century Gothic"/>
              </a:rPr>
              <a:t>habitual</a:t>
            </a:r>
            <a:r>
              <a:rPr lang="es-ES" b="1" spc="-10" dirty="0">
                <a:latin typeface="Century Gothic"/>
                <a:cs typeface="Century Gothic"/>
              </a:rPr>
              <a:t> </a:t>
            </a:r>
            <a:r>
              <a:rPr lang="es-ES" spc="-10" dirty="0">
                <a:latin typeface="Century Gothic"/>
                <a:cs typeface="Century Gothic"/>
              </a:rPr>
              <a:t>si es personal de la Administración. </a:t>
            </a:r>
            <a:endParaRPr sz="1800" dirty="0">
              <a:latin typeface="Century Gothic"/>
              <a:cs typeface="Century Gothic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830085"/>
              </p:ext>
            </p:extLst>
          </p:nvPr>
        </p:nvGraphicFramePr>
        <p:xfrm>
          <a:off x="825500" y="2181225"/>
          <a:ext cx="7480300" cy="34270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1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0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997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179705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ESTRATOS</a:t>
                      </a:r>
                      <a:r>
                        <a:rPr sz="1100" b="1" spc="-2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b="1" spc="-1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POBLACIÓN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MUNICIPIOS</a:t>
                      </a:r>
                      <a:endParaRPr sz="11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N</a:t>
                      </a:r>
                      <a:r>
                        <a:rPr lang="eu-ES" sz="11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Ú</a:t>
                      </a:r>
                      <a:r>
                        <a:rPr sz="1100" b="1" dirty="0" err="1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MERO</a:t>
                      </a:r>
                      <a:r>
                        <a:rPr sz="1100" b="1" spc="-3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MÁXIMO</a:t>
                      </a:r>
                      <a:endParaRPr sz="1100" dirty="0">
                        <a:latin typeface="Century Gothic"/>
                        <a:cs typeface="Century Gothic"/>
                      </a:endParaRPr>
                    </a:p>
                    <a:p>
                      <a:pPr marL="194945" marR="187325" indent="635" algn="ctr">
                        <a:lnSpc>
                          <a:spcPct val="100000"/>
                        </a:lnSpc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CONCEJALES/AS</a:t>
                      </a:r>
                      <a:r>
                        <a:rPr sz="1100" b="1" spc="-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350" spc="-15" baseline="6172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(incluidas </a:t>
                      </a:r>
                      <a:r>
                        <a:rPr sz="1350" baseline="6172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Alcaldías)</a:t>
                      </a:r>
                      <a:r>
                        <a:rPr sz="1350" spc="15" baseline="6172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CON</a:t>
                      </a:r>
                      <a:r>
                        <a:rPr sz="1100" b="1" spc="25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DEDICACION EXCLUSIVA</a:t>
                      </a:r>
                      <a:endParaRPr sz="11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149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HASTA</a:t>
                      </a:r>
                      <a:r>
                        <a:rPr sz="1100" spc="2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1.000</a:t>
                      </a:r>
                      <a:r>
                        <a:rPr sz="11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88390" algn="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1.001</a:t>
                      </a:r>
                      <a:r>
                        <a:rPr sz="11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2.000</a:t>
                      </a:r>
                      <a:r>
                        <a:rPr sz="11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8775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2001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3.000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8775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2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3.001</a:t>
                      </a:r>
                      <a:r>
                        <a:rPr sz="11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10.000</a:t>
                      </a:r>
                      <a:r>
                        <a:rPr sz="11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87755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3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10.001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15.000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8839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15.001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20.000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88390" algn="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7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20.001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35.000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47750" algn="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spc="-25" dirty="0">
                          <a:latin typeface="Century Gothic"/>
                          <a:cs typeface="Century Gothic"/>
                        </a:rPr>
                        <a:t>10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35.001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50.000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477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100" spc="-25" dirty="0">
                          <a:latin typeface="Century Gothic"/>
                          <a:cs typeface="Century Gothic"/>
                        </a:rPr>
                        <a:t>11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50.001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100.000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477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100" spc="-25" dirty="0">
                          <a:latin typeface="Century Gothic"/>
                          <a:cs typeface="Century Gothic"/>
                        </a:rPr>
                        <a:t>15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100.001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300.000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477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100" spc="-25" dirty="0">
                          <a:latin typeface="Century Gothic"/>
                          <a:cs typeface="Century Gothic"/>
                        </a:rPr>
                        <a:t>18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100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300.001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1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dirty="0">
                          <a:latin typeface="Century Gothic"/>
                          <a:cs typeface="Century Gothic"/>
                        </a:rPr>
                        <a:t>500.000</a:t>
                      </a:r>
                      <a:r>
                        <a:rPr sz="1100" spc="-2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100" spc="-10" dirty="0">
                          <a:latin typeface="Century Gothic"/>
                          <a:cs typeface="Century Gothic"/>
                        </a:rPr>
                        <a:t>HABITANTES</a:t>
                      </a:r>
                      <a:endParaRPr sz="110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047750" algn="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sz="1100" spc="-25" dirty="0">
                          <a:latin typeface="Century Gothic"/>
                          <a:cs typeface="Century Gothic"/>
                        </a:rPr>
                        <a:t>20</a:t>
                      </a:r>
                      <a:endParaRPr sz="1100" dirty="0">
                        <a:latin typeface="Century Gothic"/>
                        <a:cs typeface="Century Gothic"/>
                      </a:endParaRPr>
                    </a:p>
                  </a:txBody>
                  <a:tcPr marL="0" marR="0" marT="3111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27440" y="152146"/>
            <a:ext cx="208279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s-ES" sz="1300" dirty="0">
                <a:latin typeface="Century Gothic"/>
                <a:cs typeface="Century Gothic"/>
              </a:rPr>
              <a:t>8</a:t>
            </a:r>
            <a:endParaRPr sz="13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8697" y="168021"/>
            <a:ext cx="3843654" cy="2276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75920">
              <a:lnSpc>
                <a:spcPct val="100000"/>
              </a:lnSpc>
              <a:spcBef>
                <a:spcPts val="95"/>
              </a:spcBef>
            </a:pPr>
            <a:r>
              <a:rPr sz="700" b="1" dirty="0">
                <a:latin typeface="Century Gothic"/>
                <a:cs typeface="Century Gothic"/>
              </a:rPr>
              <a:t>LA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LEY 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INSTITUCIONES</a:t>
            </a:r>
            <a:r>
              <a:rPr sz="700" b="1" spc="3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LOCALES</a:t>
            </a:r>
            <a:r>
              <a:rPr sz="700" b="1" spc="-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2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EUSKADI</a:t>
            </a:r>
            <a:r>
              <a:rPr sz="700" b="1" spc="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(LILE)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Y</a:t>
            </a:r>
            <a:r>
              <a:rPr sz="700" b="1" spc="-1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LAS</a:t>
            </a:r>
            <a:r>
              <a:rPr sz="700" b="1" spc="-10" dirty="0">
                <a:latin typeface="Century Gothic"/>
                <a:cs typeface="Century Gothic"/>
              </a:rPr>
              <a:t> PRIMERAS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DECISIONES</a:t>
            </a:r>
            <a:r>
              <a:rPr sz="700" b="1" spc="50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20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MATERIA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DE</a:t>
            </a:r>
            <a:r>
              <a:rPr sz="700" b="1" spc="-30" dirty="0">
                <a:latin typeface="Century Gothic"/>
                <a:cs typeface="Century Gothic"/>
              </a:rPr>
              <a:t> </a:t>
            </a:r>
            <a:r>
              <a:rPr sz="700" b="1" spc="-10" dirty="0">
                <a:latin typeface="Century Gothic"/>
                <a:cs typeface="Century Gothic"/>
              </a:rPr>
              <a:t>ORGANIZACIÓN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EN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LOS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AYUNTAMIENTOS</a:t>
            </a:r>
            <a:r>
              <a:rPr sz="700" b="1" spc="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VASCOS</a:t>
            </a:r>
            <a:r>
              <a:rPr sz="700" b="1" spc="-15" dirty="0">
                <a:latin typeface="Century Gothic"/>
                <a:cs typeface="Century Gothic"/>
              </a:rPr>
              <a:t> </a:t>
            </a:r>
            <a:r>
              <a:rPr sz="700" b="1" dirty="0">
                <a:latin typeface="Century Gothic"/>
                <a:cs typeface="Century Gothic"/>
              </a:rPr>
              <a:t>/ </a:t>
            </a:r>
            <a:r>
              <a:rPr sz="700" dirty="0">
                <a:latin typeface="Century Gothic"/>
                <a:cs typeface="Century Gothic"/>
              </a:rPr>
              <a:t>MANDATO</a:t>
            </a:r>
            <a:r>
              <a:rPr sz="700" spc="15" dirty="0">
                <a:latin typeface="Century Gothic"/>
                <a:cs typeface="Century Gothic"/>
              </a:rPr>
              <a:t> </a:t>
            </a:r>
            <a:r>
              <a:rPr lang="es-ES" sz="700" spc="-10" dirty="0">
                <a:latin typeface="Century Gothic"/>
                <a:cs typeface="Century Gothic"/>
              </a:rPr>
              <a:t>2023-2027</a:t>
            </a:r>
            <a:endParaRPr sz="700" dirty="0">
              <a:latin typeface="Century Gothic"/>
              <a:cs typeface="Century Gothic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355" y="123444"/>
            <a:ext cx="630936" cy="281939"/>
          </a:xfrm>
          <a:prstGeom prst="rect">
            <a:avLst/>
          </a:prstGeom>
        </p:spPr>
      </p:pic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868981"/>
              </p:ext>
            </p:extLst>
          </p:nvPr>
        </p:nvGraphicFramePr>
        <p:xfrm>
          <a:off x="603250" y="2136774"/>
          <a:ext cx="8128000" cy="42079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9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9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7119">
                <a:tc gridSpan="4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Gipuzkoa: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D.A.</a:t>
                      </a:r>
                      <a:r>
                        <a:rPr lang="es-ES"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7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ª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NF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4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6/2022, de PRESUPUESTOS DE GIPUZKOA PARA 2023</a:t>
                      </a:r>
                      <a:endParaRPr sz="14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174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609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281">
                <a:tc>
                  <a:txBody>
                    <a:bodyPr/>
                    <a:lstStyle/>
                    <a:p>
                      <a:pPr marL="889635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HABITANTES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sz="1000" b="1" spc="-1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REFERENCIA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R="162560" algn="r">
                        <a:lnSpc>
                          <a:spcPct val="100000"/>
                        </a:lnSpc>
                        <a:spcBef>
                          <a:spcPts val="935"/>
                        </a:spcBef>
                      </a:pPr>
                      <a:r>
                        <a:rPr lang="eu-ES" sz="1000" b="1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AÑO</a:t>
                      </a:r>
                      <a:r>
                        <a:rPr lang="eu-ES" sz="1000" b="1" spc="-3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u-ES" sz="1000" b="1" spc="-20" dirty="0">
                          <a:solidFill>
                            <a:srgbClr val="FFFFFF"/>
                          </a:solidFill>
                          <a:latin typeface="Century Gothic"/>
                          <a:cs typeface="Century Gothic"/>
                        </a:rPr>
                        <a:t>2023</a:t>
                      </a:r>
                      <a:endParaRPr lang="eu-ES"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187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tc>
                  <a:txBody>
                    <a:bodyPr/>
                    <a:lstStyle/>
                    <a:p>
                      <a:pPr marR="168275" algn="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endParaRPr lang="eu-ES" sz="1000" dirty="0">
                        <a:latin typeface="Arial"/>
                        <a:cs typeface="Arial"/>
                      </a:endParaRPr>
                    </a:p>
                  </a:txBody>
                  <a:tcPr marL="0" marR="0" marT="11683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D90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53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175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200" b="1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partir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 50.001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CONSEJERO/A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GOBIERNO</a:t>
                      </a:r>
                      <a:r>
                        <a:rPr sz="1000" spc="-4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VASCO</a:t>
                      </a:r>
                      <a:r>
                        <a:rPr sz="1000" spc="19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10%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571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64465" algn="r">
                        <a:lnSpc>
                          <a:spcPts val="1415"/>
                        </a:lnSpc>
                      </a:pPr>
                      <a:r>
                        <a:rPr lang="eu-ES" sz="100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"/>
                        </a:rPr>
                        <a:t>90.880,90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ts val="1415"/>
                        </a:lnSpc>
                      </a:pPr>
                      <a:endParaRPr lang="eu-ES"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423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20.001 hasta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50.000</a:t>
                      </a:r>
                      <a:endParaRPr sz="120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CONSEJERO GOBIERNO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VASCO</a:t>
                      </a:r>
                      <a:r>
                        <a:rPr sz="1000" spc="2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sz="1000" spc="-4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15%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algn="r">
                        <a:lnSpc>
                          <a:spcPts val="1415"/>
                        </a:lnSpc>
                      </a:pPr>
                      <a:r>
                        <a:rPr lang="eu-ES" sz="100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"/>
                        </a:rPr>
                        <a:t>85.831,96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ts val="1415"/>
                        </a:lnSpc>
                      </a:pPr>
                      <a:endParaRPr lang="eu-ES"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6085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10.001 hasta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20.000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sz="1000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GOBIERNO</a:t>
                      </a:r>
                      <a:r>
                        <a:rPr sz="1000" spc="-4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VASCO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algn="r">
                        <a:lnSpc>
                          <a:spcPts val="1415"/>
                        </a:lnSpc>
                      </a:pPr>
                      <a:r>
                        <a:rPr lang="eu-ES" sz="100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"/>
                        </a:rPr>
                        <a:t>77.928,90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ts val="1415"/>
                        </a:lnSpc>
                      </a:pPr>
                      <a:endParaRPr lang="eu-ES"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7092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5.0001 hasta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10.000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sz="10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GOBIERNO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VASCO</a:t>
                      </a:r>
                      <a:r>
                        <a:rPr sz="1000" spc="204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10%</a:t>
                      </a:r>
                      <a:endParaRPr sz="100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algn="r">
                        <a:lnSpc>
                          <a:spcPts val="1415"/>
                        </a:lnSpc>
                      </a:pPr>
                      <a:r>
                        <a:rPr lang="eu-ES" sz="100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"/>
                        </a:rPr>
                        <a:t>70.136,01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ts val="1415"/>
                        </a:lnSpc>
                      </a:pPr>
                      <a:endParaRPr lang="eu-ES"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701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200" b="1" dirty="0">
                          <a:latin typeface="Century Gothic"/>
                          <a:cs typeface="Century Gothic"/>
                        </a:rPr>
                        <a:t>De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2.001</a:t>
                      </a: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dirty="0">
                          <a:latin typeface="Century Gothic"/>
                          <a:cs typeface="Century Gothic"/>
                        </a:rPr>
                        <a:t>hasta</a:t>
                      </a:r>
                      <a:r>
                        <a:rPr sz="1200" b="1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200" b="1" spc="-20" dirty="0">
                          <a:latin typeface="Century Gothic"/>
                          <a:cs typeface="Century Gothic"/>
                        </a:rPr>
                        <a:t>5.000</a:t>
                      </a:r>
                      <a:r>
                        <a:rPr lang="es-ES" sz="1200" b="1" spc="-20" dirty="0">
                          <a:latin typeface="Century Gothic"/>
                          <a:cs typeface="Century Gothic"/>
                        </a:rPr>
                        <a:t> + cumplimiento objetivo deuda o plan económico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76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sz="1000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GOBIERNO</a:t>
                      </a:r>
                      <a:r>
                        <a:rPr sz="10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VASCO</a:t>
                      </a:r>
                      <a:r>
                        <a:rPr sz="1000" spc="19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sz="1000" spc="-20" dirty="0">
                          <a:latin typeface="Century Gothic"/>
                          <a:cs typeface="Century Gothic"/>
                        </a:rPr>
                        <a:t>15%*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algn="r">
                        <a:lnSpc>
                          <a:spcPts val="1415"/>
                        </a:lnSpc>
                      </a:pPr>
                      <a:r>
                        <a:rPr lang="eu-ES" sz="100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"/>
                        </a:rPr>
                        <a:t>66.239,57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ts val="1415"/>
                        </a:lnSpc>
                      </a:pPr>
                      <a:endParaRPr lang="eu-ES"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402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s-ES" sz="1200" b="1" dirty="0">
                          <a:latin typeface="Century Gothic"/>
                          <a:cs typeface="Century Gothic"/>
                        </a:rPr>
                        <a:t>De 1.000 hasta 5.000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DIRECTOR/A</a:t>
                      </a:r>
                      <a:r>
                        <a:rPr sz="10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GOBIERNO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VASCO</a:t>
                      </a:r>
                      <a:r>
                        <a:rPr sz="1000" spc="204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-</a:t>
                      </a:r>
                      <a:r>
                        <a:rPr sz="1000" spc="-25" dirty="0">
                          <a:latin typeface="Century Gothic"/>
                          <a:cs typeface="Century Gothic"/>
                        </a:rPr>
                        <a:t>25%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64465" algn="r">
                        <a:lnSpc>
                          <a:spcPts val="1415"/>
                        </a:lnSpc>
                      </a:pPr>
                      <a:r>
                        <a:rPr lang="eu-ES" sz="100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"/>
                        </a:rPr>
                        <a:t>58.446,68</a:t>
                      </a: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ts val="1415"/>
                        </a:lnSpc>
                      </a:pPr>
                      <a:endParaRPr lang="eu-ES"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6907"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200" b="1" spc="-10" dirty="0">
                          <a:latin typeface="Century Gothic"/>
                          <a:cs typeface="Century Gothic"/>
                        </a:rPr>
                        <a:t>Capital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lang="es-ES" sz="1000" b="1" dirty="0">
                          <a:latin typeface="Century Gothic"/>
                          <a:cs typeface="Century Gothic"/>
                        </a:rPr>
                        <a:t>101.900 </a:t>
                      </a:r>
                      <a:r>
                        <a:rPr sz="1000" b="1" dirty="0">
                          <a:latin typeface="Century Gothic"/>
                          <a:cs typeface="Century Gothic"/>
                        </a:rPr>
                        <a:t>€</a:t>
                      </a:r>
                      <a:r>
                        <a:rPr sz="1000" b="1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(</a:t>
                      </a:r>
                      <a:r>
                        <a:rPr sz="1000" spc="-1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actualización</a:t>
                      </a:r>
                      <a:r>
                        <a:rPr sz="1000" spc="-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según </a:t>
                      </a:r>
                      <a:r>
                        <a:rPr sz="1000" spc="-10" dirty="0">
                          <a:latin typeface="Century Gothic"/>
                          <a:cs typeface="Century Gothic"/>
                        </a:rPr>
                        <a:t>Consejero/a)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9707">
                <a:tc>
                  <a:txBody>
                    <a:bodyPr/>
                    <a:lstStyle/>
                    <a:p>
                      <a:pPr marL="9525">
                        <a:lnSpc>
                          <a:spcPts val="1420"/>
                        </a:lnSpc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Límite</a:t>
                      </a:r>
                      <a:r>
                        <a:rPr sz="12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dedicaciones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10" dirty="0">
                          <a:latin typeface="Arial"/>
                          <a:cs typeface="Arial"/>
                        </a:rPr>
                        <a:t>parciales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sz="1000" dirty="0">
                          <a:latin typeface="Century Gothic"/>
                          <a:cs typeface="Century Gothic"/>
                        </a:rPr>
                        <a:t>Aplicación</a:t>
                      </a:r>
                      <a:r>
                        <a:rPr sz="1000" spc="-3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porcentaje</a:t>
                      </a:r>
                      <a:r>
                        <a:rPr sz="1000" spc="-5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dedicación</a:t>
                      </a:r>
                      <a:r>
                        <a:rPr sz="1000" spc="-3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>
                          <a:latin typeface="Century Gothic"/>
                          <a:cs typeface="Century Gothic"/>
                        </a:rPr>
                        <a:t>a</a:t>
                      </a:r>
                      <a:r>
                        <a:rPr sz="1000" spc="-40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dirty="0" err="1">
                          <a:latin typeface="Century Gothic"/>
                          <a:cs typeface="Century Gothic"/>
                        </a:rPr>
                        <a:t>límites</a:t>
                      </a:r>
                      <a:r>
                        <a:rPr sz="1000" spc="-65" dirty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sz="1000" spc="-10" dirty="0" err="1">
                          <a:latin typeface="Century Gothic"/>
                          <a:cs typeface="Century Gothic"/>
                        </a:rPr>
                        <a:t>anteriores</a:t>
                      </a:r>
                      <a:r>
                        <a:rPr lang="es-ES" sz="1000" spc="-10" dirty="0">
                          <a:latin typeface="Century Gothic"/>
                          <a:cs typeface="Century Gothic"/>
                        </a:rPr>
                        <a:t>. Si menor o igual a 1.000 habitantes; porcentaje sobre límite tramo de 1.000 hasta 5.000.</a:t>
                      </a:r>
                      <a:endParaRPr sz="1000" dirty="0">
                        <a:latin typeface="Century Gothic"/>
                        <a:cs typeface="Century Gothic"/>
                      </a:endParaRPr>
                    </a:p>
                  </a:txBody>
                  <a:tcPr marL="0" marR="0" marT="698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u-ES"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FE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20116" y="498728"/>
            <a:ext cx="7919084" cy="164724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b="1" dirty="0">
                <a:latin typeface="Century Gothic"/>
                <a:cs typeface="Century Gothic"/>
              </a:rPr>
              <a:t>Régimen</a:t>
            </a:r>
            <a:r>
              <a:rPr sz="2300" b="1" spc="-50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dedicaciones</a:t>
            </a:r>
            <a:r>
              <a:rPr sz="2300" b="1" spc="-55" dirty="0">
                <a:latin typeface="Century Gothic"/>
                <a:cs typeface="Century Gothic"/>
              </a:rPr>
              <a:t> </a:t>
            </a:r>
            <a:r>
              <a:rPr sz="2300" b="1" dirty="0">
                <a:latin typeface="Century Gothic"/>
                <a:cs typeface="Century Gothic"/>
              </a:rPr>
              <a:t>y</a:t>
            </a:r>
            <a:r>
              <a:rPr sz="2300" b="1" spc="-30" dirty="0">
                <a:latin typeface="Century Gothic"/>
                <a:cs typeface="Century Gothic"/>
              </a:rPr>
              <a:t> </a:t>
            </a:r>
            <a:r>
              <a:rPr sz="2300" b="1" spc="-10" dirty="0">
                <a:latin typeface="Century Gothic"/>
                <a:cs typeface="Century Gothic"/>
              </a:rPr>
              <a:t>retribuciones</a:t>
            </a:r>
            <a:endParaRPr sz="23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</a:pPr>
            <a:r>
              <a:rPr sz="2000" b="1" dirty="0">
                <a:solidFill>
                  <a:srgbClr val="CF1240"/>
                </a:solidFill>
                <a:latin typeface="Century Gothic"/>
                <a:cs typeface="Century Gothic"/>
              </a:rPr>
              <a:t>6.-</a:t>
            </a:r>
            <a:r>
              <a:rPr lang="es-ES" sz="2000" b="1" dirty="0">
                <a:latin typeface="Century Gothic"/>
                <a:cs typeface="Century Gothic"/>
              </a:rPr>
              <a:t>Régimen</a:t>
            </a:r>
            <a:r>
              <a:rPr lang="es-ES" sz="2000" b="1" spc="-55" dirty="0">
                <a:latin typeface="Century Gothic"/>
                <a:cs typeface="Century Gothic"/>
              </a:rPr>
              <a:t> </a:t>
            </a:r>
            <a:r>
              <a:rPr lang="es-ES" sz="2000" b="1" dirty="0">
                <a:latin typeface="Century Gothic"/>
                <a:cs typeface="Century Gothic"/>
              </a:rPr>
              <a:t>de</a:t>
            </a:r>
            <a:r>
              <a:rPr lang="es-ES" sz="2000" b="1" spc="-25" dirty="0">
                <a:latin typeface="Century Gothic"/>
                <a:cs typeface="Century Gothic"/>
              </a:rPr>
              <a:t> </a:t>
            </a:r>
            <a:r>
              <a:rPr lang="es-ES" sz="2000" b="1" spc="-10" dirty="0">
                <a:latin typeface="Century Gothic"/>
                <a:cs typeface="Century Gothic"/>
              </a:rPr>
              <a:t>retribuciones</a:t>
            </a:r>
            <a:r>
              <a:rPr lang="es-ES" sz="2000" spc="-10" dirty="0">
                <a:latin typeface="Century Gothic"/>
                <a:cs typeface="Century Gothic"/>
              </a:rPr>
              <a:t>:</a:t>
            </a:r>
            <a:endParaRPr lang="es-ES" sz="2000" dirty="0">
              <a:latin typeface="Century Gothic"/>
              <a:cs typeface="Century Gothic"/>
            </a:endParaRPr>
          </a:p>
          <a:p>
            <a:pPr marL="79375">
              <a:lnSpc>
                <a:spcPct val="100000"/>
              </a:lnSpc>
              <a:spcBef>
                <a:spcPts val="944"/>
              </a:spcBef>
            </a:pPr>
            <a:r>
              <a:rPr lang="es-ES" sz="1800" b="1" dirty="0">
                <a:solidFill>
                  <a:srgbClr val="FFFFFF"/>
                </a:solidFill>
                <a:latin typeface="Century Gothic"/>
                <a:cs typeface="Century Gothic"/>
              </a:rPr>
              <a:t>a)</a:t>
            </a:r>
            <a:r>
              <a:rPr lang="es-ES" sz="1800" b="1" spc="-2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Límites</a:t>
            </a:r>
            <a:r>
              <a:rPr lang="es-ES" sz="1800" b="1" spc="-3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establecidos</a:t>
            </a:r>
            <a:r>
              <a:rPr lang="es-ES" sz="1800" spc="-1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por</a:t>
            </a:r>
            <a:r>
              <a:rPr lang="es-ES" sz="1800" spc="-20" dirty="0"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normativa</a:t>
            </a:r>
            <a:r>
              <a:rPr lang="es-ES" sz="1800" b="1" spc="-35" dirty="0">
                <a:latin typeface="Century Gothic"/>
                <a:cs typeface="Century Gothic"/>
              </a:rPr>
              <a:t> </a:t>
            </a:r>
            <a:r>
              <a:rPr lang="es-ES" sz="1800" b="1" dirty="0">
                <a:latin typeface="Century Gothic"/>
                <a:cs typeface="Century Gothic"/>
              </a:rPr>
              <a:t>foral</a:t>
            </a:r>
            <a:r>
              <a:rPr lang="es-ES" sz="1800" b="1" spc="-1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de</a:t>
            </a:r>
            <a:r>
              <a:rPr lang="es-ES" sz="1800" spc="-1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cada</a:t>
            </a:r>
            <a:r>
              <a:rPr lang="es-ES" sz="1800" spc="-3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territorio</a:t>
            </a:r>
            <a:r>
              <a:rPr lang="es-ES" sz="1800" spc="-3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por</a:t>
            </a:r>
            <a:r>
              <a:rPr lang="es-ES" sz="1800" spc="-25" dirty="0">
                <a:latin typeface="Century Gothic"/>
                <a:cs typeface="Century Gothic"/>
              </a:rPr>
              <a:t> </a:t>
            </a:r>
            <a:r>
              <a:rPr lang="es-ES" sz="1800" spc="-10" dirty="0">
                <a:latin typeface="Century Gothic"/>
                <a:cs typeface="Century Gothic"/>
              </a:rPr>
              <a:t>todos</a:t>
            </a:r>
            <a:endParaRPr lang="es-ES" sz="1800" dirty="0">
              <a:latin typeface="Century Gothic"/>
              <a:cs typeface="Century Gothic"/>
            </a:endParaRPr>
          </a:p>
          <a:p>
            <a:pPr marL="79375">
              <a:lnSpc>
                <a:spcPct val="100000"/>
              </a:lnSpc>
              <a:spcBef>
                <a:spcPts val="219"/>
              </a:spcBef>
            </a:pPr>
            <a:r>
              <a:rPr lang="es-ES" sz="1800" dirty="0">
                <a:latin typeface="Century Gothic"/>
                <a:cs typeface="Century Gothic"/>
              </a:rPr>
              <a:t>los</a:t>
            </a:r>
            <a:r>
              <a:rPr lang="es-ES" sz="1800" spc="-3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conceptos</a:t>
            </a:r>
            <a:r>
              <a:rPr lang="es-ES" sz="1800" spc="1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retributivos -retribuciones brutas- y</a:t>
            </a:r>
            <a:r>
              <a:rPr lang="es-ES" sz="1800" spc="-15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asistencias</a:t>
            </a:r>
            <a:r>
              <a:rPr lang="es-ES" sz="1800" spc="-10" dirty="0">
                <a:latin typeface="Century Gothic"/>
                <a:cs typeface="Century Gothic"/>
              </a:rPr>
              <a:t> </a:t>
            </a:r>
            <a:r>
              <a:rPr lang="es-ES" sz="1800" dirty="0">
                <a:latin typeface="Century Gothic"/>
                <a:cs typeface="Century Gothic"/>
              </a:rPr>
              <a:t>(excluidos</a:t>
            </a:r>
            <a:r>
              <a:rPr lang="es-ES" sz="1800" spc="-15" dirty="0">
                <a:latin typeface="Century Gothic"/>
                <a:cs typeface="Century Gothic"/>
              </a:rPr>
              <a:t> </a:t>
            </a:r>
            <a:r>
              <a:rPr lang="es-ES" sz="1800" spc="-10" dirty="0">
                <a:latin typeface="Century Gothic"/>
                <a:cs typeface="Century Gothic"/>
              </a:rPr>
              <a:t>trienios).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2924</Words>
  <Application>Microsoft Office PowerPoint</Application>
  <PresentationFormat>Presentación en pantalla (4:3)</PresentationFormat>
  <Paragraphs>356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Segoe UI</vt:lpstr>
      <vt:lpstr>Times New Roman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GESTIÓN DE SERVICIOS PÚBLICOS MUNICIPALES EN LA LILE</dc:title>
  <dc:creator>*</dc:creator>
  <cp:lastModifiedBy>Iñaki Galdeano</cp:lastModifiedBy>
  <cp:revision>16</cp:revision>
  <dcterms:created xsi:type="dcterms:W3CDTF">2023-01-18T13:27:56Z</dcterms:created>
  <dcterms:modified xsi:type="dcterms:W3CDTF">2023-06-23T10:24:44Z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2022-02-17T00:00:00Z</vt:filetime>
  </property>
  <property fmtid="{D5CDD505-2E9C-101B-9397-08002B2CF9AE}" pid="3" name="Creator">
    <vt:lpwstr>Microsoft® PowerPoint® Microsoft 365-erako</vt:lpwstr>
  </property>
  <property fmtid="{D5CDD505-2E9C-101B-9397-08002B2CF9AE}" pid="4" name="LastSaved">
    <vt:filetime>2023-01-18T00:00:00Z</vt:filetime>
  </property>
  <property fmtid="{D5CDD505-2E9C-101B-9397-08002B2CF9AE}" pid="5" name="Producer">
    <vt:lpwstr>Microsoft® PowerPoint® Microsoft 365-erako</vt:lpwstr>
  </property>
</Properties>
</file>