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3" r:id="rId4"/>
    <p:sldMasterId id="2147483671" r:id="rId5"/>
    <p:sldMasterId id="2147483676" r:id="rId6"/>
  </p:sldMasterIdLst>
  <p:notesMasterIdLst>
    <p:notesMasterId r:id="rId16"/>
  </p:notesMasterIdLst>
  <p:handoutMasterIdLst>
    <p:handoutMasterId r:id="rId17"/>
  </p:handoutMasterIdLst>
  <p:sldIdLst>
    <p:sldId id="2233" r:id="rId7"/>
    <p:sldId id="2270" r:id="rId8"/>
    <p:sldId id="2274" r:id="rId9"/>
    <p:sldId id="2275" r:id="rId10"/>
    <p:sldId id="2276" r:id="rId11"/>
    <p:sldId id="2277" r:id="rId12"/>
    <p:sldId id="2278" r:id="rId13"/>
    <p:sldId id="2279" r:id="rId14"/>
    <p:sldId id="2280" r:id="rId15"/>
  </p:sldIdLst>
  <p:sldSz cx="9906000" cy="6858000" type="A4"/>
  <p:notesSz cx="6797675" cy="9872663"/>
  <p:defaultTextStyle>
    <a:defPPr>
      <a:defRPr lang="es-ES"/>
    </a:defPPr>
    <a:lvl1pPr marL="0" algn="l" defTabSz="91396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6980" algn="l" defTabSz="91396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3960" algn="l" defTabSz="91396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0941" algn="l" defTabSz="91396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7921" algn="l" defTabSz="91396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4902" algn="l" defTabSz="91396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1882" algn="l" defTabSz="91396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198862" algn="l" defTabSz="91396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5841" algn="l" defTabSz="91396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156">
          <p15:clr>
            <a:srgbClr val="A4A3A4"/>
          </p15:clr>
        </p15:guide>
        <p15:guide id="2" orient="horz" pos="981">
          <p15:clr>
            <a:srgbClr val="A4A3A4"/>
          </p15:clr>
        </p15:guide>
        <p15:guide id="3" orient="horz" pos="890">
          <p15:clr>
            <a:srgbClr val="A4A3A4"/>
          </p15:clr>
        </p15:guide>
        <p15:guide id="4" orient="horz" pos="709" userDrawn="1">
          <p15:clr>
            <a:srgbClr val="A4A3A4"/>
          </p15:clr>
        </p15:guide>
        <p15:guide id="5" pos="1124">
          <p15:clr>
            <a:srgbClr val="A4A3A4"/>
          </p15:clr>
        </p15:guide>
        <p15:guide id="6" pos="308">
          <p15:clr>
            <a:srgbClr val="A4A3A4"/>
          </p15:clr>
        </p15:guide>
        <p15:guide id="7" pos="1532" userDrawn="1">
          <p15:clr>
            <a:srgbClr val="A4A3A4"/>
          </p15:clr>
        </p15:guide>
        <p15:guide id="8" pos="3075">
          <p15:clr>
            <a:srgbClr val="A4A3A4"/>
          </p15:clr>
        </p15:guide>
        <p15:guide id="9" pos="6114" userDrawn="1">
          <p15:clr>
            <a:srgbClr val="A4A3A4"/>
          </p15:clr>
        </p15:guide>
        <p15:guide id="10" pos="5842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10" userDrawn="1">
          <p15:clr>
            <a:srgbClr val="A4A3A4"/>
          </p15:clr>
        </p15:guide>
        <p15:guide id="2" pos="2142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00"/>
    <a:srgbClr val="FE2255"/>
    <a:srgbClr val="A50021"/>
    <a:srgbClr val="ECECEC"/>
    <a:srgbClr val="E4E4E4"/>
    <a:srgbClr val="D6CDE1"/>
    <a:srgbClr val="C7BBD7"/>
    <a:srgbClr val="CCCCFF"/>
    <a:srgbClr val="23145F"/>
    <a:srgbClr val="0099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5FBF066-D664-4AC6-866B-E1E64ECA2F0E}" v="2" dt="2025-10-01T17:10:17.59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Sin estilo, cuadrícula de la tab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9D7B26C5-4107-4FEC-AEDC-1716B250A1EF}" styleName="Estilo claro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3B4B98B0-60AC-42C2-AFA5-B58CD77FA1E5}" styleName="Estilo claro 1 - Acento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0660B408-B3CF-4A94-85FC-2B1E0A45F4A2}" styleName="Estilo oscuro 2 - Énfasis 1/Énfasis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7E9639D4-E3E2-4D34-9284-5A2195B3D0D7}" styleName="Estilo claro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793D81CF-94F2-401A-BA57-92F5A7B2D0C5}" styleName="Estilo medio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E8034E78-7F5D-4C2E-B375-FC64B27BC917}" styleName="Estilo oscuro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93296810-A885-4BE3-A3E7-6D5BEEA58F35}" styleName="Estilo medio 2 - Énfasis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505E3EF-67EA-436B-97B2-0124C06EBD24}" styleName="Estilo medio 4 - Énfasis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7DF18680-E054-41AD-8BC1-D1AEF772440D}" styleName="Estilo medio 2 - Énfasis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A111915-BE36-4E01-A7E5-04B1672EAD32}" styleName="Estilo claro 2 - Acento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5DA37D80-6434-44D0-A028-1B22A696006F}" styleName="Estilo claro 3 - Acento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0E3FDE45-AF77-4B5C-9715-49D594BDF05E}" styleName="Estilo claro 1 - Acento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F2DE63D5-997A-4646-A377-4702673A728D}" styleName="Estilo claro 2 - Acento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2D5ABB26-0587-4C30-8999-92F81FD0307C}" styleName="Sin estilo ni cuadrícul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73A0DAA-6AF3-43AB-8588-CEC1D06C72B9}" styleName="Estilo me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202B0CA-FC54-4496-8BCA-5EF66A818D29}" styleName="Estilo oscuro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F5AB1C69-6EDB-4FF4-983F-18BD219EF322}" styleName="Estilo medio 2 - Énfasis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616DA210-FB5B-4158-B5E0-FEB733F419BA}" styleName="Estilo claro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947" autoAdjust="0"/>
    <p:restoredTop sz="96038" autoAdjust="0"/>
  </p:normalViewPr>
  <p:slideViewPr>
    <p:cSldViewPr showGuides="1">
      <p:cViewPr varScale="1">
        <p:scale>
          <a:sx n="99" d="100"/>
          <a:sy n="99" d="100"/>
        </p:scale>
        <p:origin x="1795" y="86"/>
      </p:cViewPr>
      <p:guideLst>
        <p:guide orient="horz" pos="4156"/>
        <p:guide orient="horz" pos="981"/>
        <p:guide orient="horz" pos="890"/>
        <p:guide orient="horz" pos="709"/>
        <p:guide pos="1124"/>
        <p:guide pos="308"/>
        <p:guide pos="1532"/>
        <p:guide pos="3075"/>
        <p:guide pos="6114"/>
        <p:guide pos="5842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howGuides="1">
      <p:cViewPr varScale="1">
        <p:scale>
          <a:sx n="80" d="100"/>
          <a:sy n="80" d="100"/>
        </p:scale>
        <p:origin x="-3174" y="-78"/>
      </p:cViewPr>
      <p:guideLst>
        <p:guide orient="horz" pos="3110"/>
        <p:guide pos="214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9.xml"/><Relationship Id="rId23" Type="http://schemas.microsoft.com/office/2015/10/relationships/revisionInfo" Target="revisionInfo.xml"/><Relationship Id="rId10" Type="http://schemas.openxmlformats.org/officeDocument/2006/relationships/slide" Target="slides/slide4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oseba Egia" userId="c69532da-ca1a-42fd-9c10-0669922cb726" providerId="ADAL" clId="{9EB66C34-E435-4AF7-9AA6-9E8C3214776F}"/>
    <pc:docChg chg="custSel modSld">
      <pc:chgData name="Joseba Egia" userId="c69532da-ca1a-42fd-9c10-0669922cb726" providerId="ADAL" clId="{9EB66C34-E435-4AF7-9AA6-9E8C3214776F}" dt="2025-10-02T05:49:30.352" v="175" actId="113"/>
      <pc:docMkLst>
        <pc:docMk/>
      </pc:docMkLst>
      <pc:sldChg chg="modSp mod">
        <pc:chgData name="Joseba Egia" userId="c69532da-ca1a-42fd-9c10-0669922cb726" providerId="ADAL" clId="{9EB66C34-E435-4AF7-9AA6-9E8C3214776F}" dt="2025-09-22T21:44:41.829" v="1" actId="20577"/>
        <pc:sldMkLst>
          <pc:docMk/>
          <pc:sldMk cId="2516548878" sldId="2233"/>
        </pc:sldMkLst>
        <pc:spChg chg="mod">
          <ac:chgData name="Joseba Egia" userId="c69532da-ca1a-42fd-9c10-0669922cb726" providerId="ADAL" clId="{9EB66C34-E435-4AF7-9AA6-9E8C3214776F}" dt="2025-09-22T21:44:41.829" v="1" actId="20577"/>
          <ac:spMkLst>
            <pc:docMk/>
            <pc:sldMk cId="2516548878" sldId="2233"/>
            <ac:spMk id="2" creationId="{B81AD698-0666-3A01-E94A-CDE76A15B6CB}"/>
          </ac:spMkLst>
        </pc:spChg>
      </pc:sldChg>
      <pc:sldChg chg="modSp mod">
        <pc:chgData name="Joseba Egia" userId="c69532da-ca1a-42fd-9c10-0669922cb726" providerId="ADAL" clId="{9EB66C34-E435-4AF7-9AA6-9E8C3214776F}" dt="2025-10-02T05:49:30.352" v="175" actId="113"/>
        <pc:sldMkLst>
          <pc:docMk/>
          <pc:sldMk cId="1140181779" sldId="2270"/>
        </pc:sldMkLst>
        <pc:spChg chg="mod">
          <ac:chgData name="Joseba Egia" userId="c69532da-ca1a-42fd-9c10-0669922cb726" providerId="ADAL" clId="{9EB66C34-E435-4AF7-9AA6-9E8C3214776F}" dt="2025-10-02T05:49:30.352" v="175" actId="113"/>
          <ac:spMkLst>
            <pc:docMk/>
            <pc:sldMk cId="1140181779" sldId="2270"/>
            <ac:spMk id="34" creationId="{0D1086C7-6AC9-ABE6-4853-77C434F56A9C}"/>
          </ac:spMkLst>
        </pc:spChg>
      </pc:sldChg>
      <pc:sldChg chg="addSp delSp modSp mod">
        <pc:chgData name="Joseba Egia" userId="c69532da-ca1a-42fd-9c10-0669922cb726" providerId="ADAL" clId="{9EB66C34-E435-4AF7-9AA6-9E8C3214776F}" dt="2025-10-02T05:39:32.381" v="174" actId="13926"/>
        <pc:sldMkLst>
          <pc:docMk/>
          <pc:sldMk cId="2076092759" sldId="2275"/>
        </pc:sldMkLst>
        <pc:spChg chg="add del mod">
          <ac:chgData name="Joseba Egia" userId="c69532da-ca1a-42fd-9c10-0669922cb726" providerId="ADAL" clId="{9EB66C34-E435-4AF7-9AA6-9E8C3214776F}" dt="2025-10-01T17:06:20.412" v="78" actId="478"/>
          <ac:spMkLst>
            <pc:docMk/>
            <pc:sldMk cId="2076092759" sldId="2275"/>
            <ac:spMk id="2" creationId="{A18639E1-22E1-5E81-FCFF-BD49C5BCA03B}"/>
          </ac:spMkLst>
        </pc:spChg>
        <pc:spChg chg="mod">
          <ac:chgData name="Joseba Egia" userId="c69532da-ca1a-42fd-9c10-0669922cb726" providerId="ADAL" clId="{9EB66C34-E435-4AF7-9AA6-9E8C3214776F}" dt="2025-10-02T05:39:32.381" v="174" actId="13926"/>
          <ac:spMkLst>
            <pc:docMk/>
            <pc:sldMk cId="2076092759" sldId="2275"/>
            <ac:spMk id="34" creationId="{5DB91356-5D5E-82CD-AA06-D4EA43CAC86B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4" y="7"/>
            <a:ext cx="2945659" cy="493633"/>
          </a:xfrm>
          <a:prstGeom prst="rect">
            <a:avLst/>
          </a:prstGeom>
        </p:spPr>
        <p:txBody>
          <a:bodyPr vert="horz" lIns="91146" tIns="45572" rIns="91146" bIns="45572" rtlCol="0"/>
          <a:lstStyle>
            <a:lvl1pPr algn="l">
              <a:defRPr sz="1200"/>
            </a:lvl1pPr>
          </a:lstStyle>
          <a:p>
            <a:endParaRPr lang="es-ES" dirty="0"/>
          </a:p>
        </p:txBody>
      </p:sp>
      <p:sp>
        <p:nvSpPr>
          <p:cNvPr id="3" name="2 Marcador de fecha"/>
          <p:cNvSpPr>
            <a:spLocks noGrp="1"/>
          </p:cNvSpPr>
          <p:nvPr>
            <p:ph type="dt" sz="quarter" idx="1"/>
          </p:nvPr>
        </p:nvSpPr>
        <p:spPr>
          <a:xfrm>
            <a:off x="3850443" y="7"/>
            <a:ext cx="2945659" cy="493633"/>
          </a:xfrm>
          <a:prstGeom prst="rect">
            <a:avLst/>
          </a:prstGeom>
        </p:spPr>
        <p:txBody>
          <a:bodyPr vert="horz" lIns="91146" tIns="45572" rIns="91146" bIns="45572" rtlCol="0"/>
          <a:lstStyle>
            <a:lvl1pPr algn="r">
              <a:defRPr sz="1200"/>
            </a:lvl1pPr>
          </a:lstStyle>
          <a:p>
            <a:fld id="{BCF85224-3B50-46FE-A333-5A987589AA4B}" type="datetimeFigureOut">
              <a:rPr lang="es-ES" smtClean="0"/>
              <a:t>02/10/2025</a:t>
            </a:fld>
            <a:endParaRPr lang="es-ES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2"/>
          </p:nvPr>
        </p:nvSpPr>
        <p:spPr>
          <a:xfrm>
            <a:off x="4" y="9377323"/>
            <a:ext cx="2945659" cy="493633"/>
          </a:xfrm>
          <a:prstGeom prst="rect">
            <a:avLst/>
          </a:prstGeom>
        </p:spPr>
        <p:txBody>
          <a:bodyPr vert="horz" lIns="91146" tIns="45572" rIns="91146" bIns="45572" rtlCol="0" anchor="b"/>
          <a:lstStyle>
            <a:lvl1pPr algn="l">
              <a:defRPr sz="1200"/>
            </a:lvl1pPr>
          </a:lstStyle>
          <a:p>
            <a:endParaRPr lang="es-ES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3"/>
          </p:nvPr>
        </p:nvSpPr>
        <p:spPr>
          <a:xfrm>
            <a:off x="3850443" y="9377323"/>
            <a:ext cx="2945659" cy="493633"/>
          </a:xfrm>
          <a:prstGeom prst="rect">
            <a:avLst/>
          </a:prstGeom>
        </p:spPr>
        <p:txBody>
          <a:bodyPr vert="horz" lIns="91146" tIns="45572" rIns="91146" bIns="45572" rtlCol="0" anchor="b"/>
          <a:lstStyle>
            <a:lvl1pPr algn="r">
              <a:defRPr sz="1200"/>
            </a:lvl1pPr>
          </a:lstStyle>
          <a:p>
            <a:fld id="{10B4E017-CB05-4853-8175-A3E7E976E53B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27854765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4" y="7"/>
            <a:ext cx="2945659" cy="493633"/>
          </a:xfrm>
          <a:prstGeom prst="rect">
            <a:avLst/>
          </a:prstGeom>
        </p:spPr>
        <p:txBody>
          <a:bodyPr vert="horz" lIns="91146" tIns="45572" rIns="91146" bIns="45572" rtlCol="0"/>
          <a:lstStyle>
            <a:lvl1pPr algn="l">
              <a:defRPr sz="1200"/>
            </a:lvl1pPr>
          </a:lstStyle>
          <a:p>
            <a:endParaRPr lang="es-ES" dirty="0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50443" y="7"/>
            <a:ext cx="2945659" cy="493633"/>
          </a:xfrm>
          <a:prstGeom prst="rect">
            <a:avLst/>
          </a:prstGeom>
        </p:spPr>
        <p:txBody>
          <a:bodyPr vert="horz" lIns="91146" tIns="45572" rIns="91146" bIns="45572" rtlCol="0"/>
          <a:lstStyle>
            <a:lvl1pPr algn="r">
              <a:defRPr sz="1200"/>
            </a:lvl1pPr>
          </a:lstStyle>
          <a:p>
            <a:fld id="{2AF61E80-39AC-4752-9D39-8F31A72CB563}" type="datetimeFigureOut">
              <a:rPr lang="es-ES" smtClean="0"/>
              <a:t>02/10/2025</a:t>
            </a:fld>
            <a:endParaRPr lang="es-ES" dirty="0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725488" y="742950"/>
            <a:ext cx="5346700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146" tIns="45572" rIns="91146" bIns="45572" rtlCol="0" anchor="ctr"/>
          <a:lstStyle/>
          <a:p>
            <a:endParaRPr lang="es-ES" dirty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79768" y="4689518"/>
            <a:ext cx="5438140" cy="4442697"/>
          </a:xfrm>
          <a:prstGeom prst="rect">
            <a:avLst/>
          </a:prstGeom>
        </p:spPr>
        <p:txBody>
          <a:bodyPr vert="horz" lIns="91146" tIns="45572" rIns="91146" bIns="45572" rtlCol="0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4" y="9377323"/>
            <a:ext cx="2945659" cy="493633"/>
          </a:xfrm>
          <a:prstGeom prst="rect">
            <a:avLst/>
          </a:prstGeom>
        </p:spPr>
        <p:txBody>
          <a:bodyPr vert="horz" lIns="91146" tIns="45572" rIns="91146" bIns="45572" rtlCol="0" anchor="b"/>
          <a:lstStyle>
            <a:lvl1pPr algn="l">
              <a:defRPr sz="1200"/>
            </a:lvl1pPr>
          </a:lstStyle>
          <a:p>
            <a:endParaRPr lang="es-E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50443" y="9377323"/>
            <a:ext cx="2945659" cy="493633"/>
          </a:xfrm>
          <a:prstGeom prst="rect">
            <a:avLst/>
          </a:prstGeom>
        </p:spPr>
        <p:txBody>
          <a:bodyPr vert="horz" lIns="91146" tIns="45572" rIns="91146" bIns="45572" rtlCol="0" anchor="b"/>
          <a:lstStyle>
            <a:lvl1pPr algn="r">
              <a:defRPr sz="1200"/>
            </a:lvl1pPr>
          </a:lstStyle>
          <a:p>
            <a:fld id="{DF684819-29A4-41A2-9051-5759A5840FE0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251357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396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6980" algn="l" defTabSz="91396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3960" algn="l" defTabSz="91396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0941" algn="l" defTabSz="91396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7921" algn="l" defTabSz="91396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4902" algn="l" defTabSz="91396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1882" algn="l" defTabSz="91396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198862" algn="l" defTabSz="91396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5841" algn="l" defTabSz="91396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469842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936808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461784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999698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theme" Target="../theme/theme3.xml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10"/>
          <p:cNvSpPr>
            <a:spLocks noChangeArrowheads="1"/>
          </p:cNvSpPr>
          <p:nvPr userDrawn="1"/>
        </p:nvSpPr>
        <p:spPr bwMode="auto">
          <a:xfrm>
            <a:off x="9460831" y="6597352"/>
            <a:ext cx="431800" cy="177968"/>
          </a:xfrm>
          <a:prstGeom prst="rect">
            <a:avLst/>
          </a:prstGeom>
          <a:noFill/>
          <a:ln>
            <a:noFill/>
          </a:ln>
          <a:effectLst/>
        </p:spPr>
        <p:txBody>
          <a:bodyPr anchor="ctr" anchorCtr="0"/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fld id="{F8825907-2B28-48F0-9CD9-55533590C963}" type="slidenum">
              <a:rPr lang="es-ES" altLang="es-ES" sz="800" b="0">
                <a:solidFill>
                  <a:schemeClr val="tx1"/>
                </a:solidFill>
                <a:latin typeface="+mn-lt"/>
                <a:cs typeface="Arial" charset="0"/>
              </a:rPr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t>‹Nº›</a:t>
            </a:fld>
            <a:endParaRPr lang="es-ES" altLang="es-ES" sz="800" b="0" dirty="0">
              <a:solidFill>
                <a:schemeClr val="tx1"/>
              </a:solidFill>
              <a:latin typeface="+mn-lt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15045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14"/>
          <p:cNvSpPr/>
          <p:nvPr userDrawn="1"/>
        </p:nvSpPr>
        <p:spPr>
          <a:xfrm flipH="1">
            <a:off x="-7721" y="0"/>
            <a:ext cx="2440440" cy="68580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txBody>
          <a:bodyPr spcFirstLastPara="1" wrap="square" lIns="107269" tIns="107269" rIns="107269" bIns="107269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 dirty="0">
              <a:solidFill>
                <a:schemeClr val="bg1"/>
              </a:solidFill>
            </a:endParaRPr>
          </a:p>
        </p:txBody>
      </p:sp>
      <p:sp>
        <p:nvSpPr>
          <p:cNvPr id="4" name="Rectangle 10"/>
          <p:cNvSpPr>
            <a:spLocks noChangeArrowheads="1"/>
          </p:cNvSpPr>
          <p:nvPr userDrawn="1"/>
        </p:nvSpPr>
        <p:spPr bwMode="auto">
          <a:xfrm>
            <a:off x="4736976" y="6597240"/>
            <a:ext cx="431800" cy="177968"/>
          </a:xfrm>
          <a:prstGeom prst="rect">
            <a:avLst/>
          </a:prstGeom>
          <a:noFill/>
          <a:ln>
            <a:noFill/>
          </a:ln>
          <a:effectLst/>
        </p:spPr>
        <p:txBody>
          <a:bodyPr anchor="ctr" anchorCtr="0"/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fld id="{F8825907-2B28-48F0-9CD9-55533590C963}" type="slidenum">
              <a:rPr lang="es-ES" altLang="es-ES" sz="900" b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t>‹Nº›</a:t>
            </a:fld>
            <a:endParaRPr lang="es-ES" altLang="es-ES" sz="900" b="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420124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14"/>
          <p:cNvSpPr/>
          <p:nvPr userDrawn="1"/>
        </p:nvSpPr>
        <p:spPr>
          <a:xfrm flipH="1">
            <a:off x="-7719" y="0"/>
            <a:ext cx="2440439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spcFirstLastPara="1" wrap="square" lIns="107269" tIns="107269" rIns="107269" bIns="107269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35243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eudel.eus/es/argitalpenak/libro/guia_practica_para_iniciarse_en_el_alineamiento_del_presupuesto_municipal_con_los_objetivos_de_desarrollo_sostenible_guia_actualizada_en_septiembre_2024_ods_18" TargetMode="Externa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udalsarea2030.eus/publicaciones/agenda-2030-local-como-abordar-objetivos-desarrollo-sostenible-desde-ambito-local-guia-practica-2" TargetMode="External"/><Relationship Id="rId2" Type="http://schemas.openxmlformats.org/officeDocument/2006/relationships/hyperlink" Target="https://sdg.eustat.eus/es/" TargetMode="Externa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B81AD698-0666-3A01-E94A-CDE76A15B6CB}"/>
              </a:ext>
            </a:extLst>
          </p:cNvPr>
          <p:cNvSpPr txBox="1"/>
          <p:nvPr/>
        </p:nvSpPr>
        <p:spPr>
          <a:xfrm>
            <a:off x="578513" y="2564904"/>
            <a:ext cx="8748972" cy="2185214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ctr"/>
            <a:r>
              <a:rPr lang="es-ES" sz="2400" dirty="0"/>
              <a:t>Plantillas-tipo para facilitar la comunicación de </a:t>
            </a:r>
          </a:p>
          <a:p>
            <a:pPr algn="ctr"/>
            <a:r>
              <a:rPr lang="es-ES" sz="2400" dirty="0"/>
              <a:t>la acción municipal en clave Agenda 2030 y ODS</a:t>
            </a:r>
          </a:p>
          <a:p>
            <a:pPr algn="ctr"/>
            <a:endParaRPr lang="es-ES" sz="2400" dirty="0">
              <a:solidFill>
                <a:schemeClr val="accent1">
                  <a:lumMod val="75000"/>
                </a:schemeClr>
              </a:solidFill>
            </a:endParaRPr>
          </a:p>
          <a:p>
            <a:pPr algn="ctr"/>
            <a:r>
              <a:rPr lang="es-ES" sz="2400" dirty="0">
                <a:solidFill>
                  <a:schemeClr val="accent1">
                    <a:lumMod val="75000"/>
                  </a:schemeClr>
                </a:solidFill>
              </a:rPr>
              <a:t>PRESENTACIÓN Y ANEXO </a:t>
            </a:r>
            <a:r>
              <a:rPr lang="es-ES" sz="2400">
                <a:solidFill>
                  <a:schemeClr val="accent1">
                    <a:lumMod val="75000"/>
                  </a:schemeClr>
                </a:solidFill>
              </a:rPr>
              <a:t>DE INDICADORES</a:t>
            </a:r>
            <a:endParaRPr lang="es-ES" sz="2400" dirty="0">
              <a:solidFill>
                <a:schemeClr val="accent1">
                  <a:lumMod val="75000"/>
                </a:schemeClr>
              </a:solidFill>
            </a:endParaRPr>
          </a:p>
          <a:p>
            <a:pPr algn="ctr"/>
            <a:endParaRPr lang="es-ES" sz="2400" dirty="0">
              <a:solidFill>
                <a:schemeClr val="accent1">
                  <a:lumMod val="75000"/>
                </a:schemeClr>
              </a:solidFill>
            </a:endParaRPr>
          </a:p>
          <a:p>
            <a:pPr algn="ctr"/>
            <a:r>
              <a:rPr lang="es-ES" sz="1400" dirty="0"/>
              <a:t>Octubre 2025</a:t>
            </a:r>
          </a:p>
        </p:txBody>
      </p:sp>
      <p:pic>
        <p:nvPicPr>
          <p:cNvPr id="1026" name="Picture 2" descr="Eudel | Ayuntamiento de Ermua">
            <a:extLst>
              <a:ext uri="{FF2B5EF4-FFF2-40B4-BE49-F238E27FC236}">
                <a16:creationId xmlns:a16="http://schemas.microsoft.com/office/drawing/2014/main" id="{263AC78E-DF84-20D9-FC8A-51C2BF845A9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36441" y="260648"/>
            <a:ext cx="2633117" cy="15587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Imagen 3">
            <a:extLst>
              <a:ext uri="{FF2B5EF4-FFF2-40B4-BE49-F238E27FC236}">
                <a16:creationId xmlns:a16="http://schemas.microsoft.com/office/drawing/2014/main" id="{8F0DF3C6-E32A-49E2-4CD5-A5640AED7CD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47971" y="4905102"/>
            <a:ext cx="2010056" cy="19528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65488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17AD9D1-7080-8049-60E1-0182265DDDF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113;p16">
            <a:extLst>
              <a:ext uri="{FF2B5EF4-FFF2-40B4-BE49-F238E27FC236}">
                <a16:creationId xmlns:a16="http://schemas.microsoft.com/office/drawing/2014/main" id="{0D1086C7-6AC9-ABE6-4853-77C434F56A9C}"/>
              </a:ext>
            </a:extLst>
          </p:cNvPr>
          <p:cNvSpPr txBox="1"/>
          <p:nvPr/>
        </p:nvSpPr>
        <p:spPr>
          <a:xfrm>
            <a:off x="623676" y="249235"/>
            <a:ext cx="8658647" cy="66283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6000" tIns="36000" rIns="36000" bIns="36000" numCol="1" spcCol="360000" anchor="t" anchorCtr="0">
            <a:spAutoFit/>
          </a:bodyPr>
          <a:lstStyle/>
          <a:p>
            <a:r>
              <a:rPr lang="es-ES" sz="1200" b="1" dirty="0"/>
              <a:t>PRESENTACIÓN de los materiales</a:t>
            </a:r>
            <a:endParaRPr lang="es-ES" sz="1200" dirty="0"/>
          </a:p>
          <a:p>
            <a:r>
              <a:rPr lang="es-ES" sz="1200" b="1" dirty="0"/>
              <a:t> </a:t>
            </a:r>
            <a:endParaRPr lang="es-ES" sz="1200" dirty="0"/>
          </a:p>
          <a:p>
            <a:r>
              <a:rPr lang="es-ES" sz="1200" dirty="0"/>
              <a:t>EUDEL lleva años trabajando en la localización de los ODS, en el marco de la contribución de los ayuntamientos vascos a la Agenda 2030 Euskadi, y desarrollando herramientas concretas como la “</a:t>
            </a:r>
            <a:r>
              <a:rPr lang="es-ES" sz="1200" i="1" u="sng" dirty="0">
                <a:hlinkClick r:id="rId2"/>
              </a:rPr>
              <a:t>Guía práctica</a:t>
            </a:r>
            <a:r>
              <a:rPr lang="es-ES" sz="1200" i="1" dirty="0"/>
              <a:t> para iniciarse en el alineamiento del presupuesto municipal con los Objetivos de Desarrollo Sostenible</a:t>
            </a:r>
            <a:r>
              <a:rPr lang="es-ES" sz="1200" dirty="0"/>
              <a:t>”.</a:t>
            </a:r>
          </a:p>
          <a:p>
            <a:r>
              <a:rPr lang="es-ES" sz="1200" dirty="0"/>
              <a:t> </a:t>
            </a:r>
          </a:p>
          <a:p>
            <a:r>
              <a:rPr lang="es-ES" sz="1200" dirty="0"/>
              <a:t>Como documentos complementarios, y a áreas a reforzar la sensibilización e implicación ciudadana, se ha elaborado cuatro </a:t>
            </a:r>
            <a:r>
              <a:rPr lang="es-ES" sz="1200" b="1" dirty="0"/>
              <a:t>“Plantillas-tipo” para facilitar la comunicación de la acción municipal en clave Agenda 2030 y ODS.</a:t>
            </a:r>
            <a:r>
              <a:rPr lang="es-ES" sz="1200" dirty="0"/>
              <a:t> Con estas nuevas herramientas se quiere dar un paso más, incidiendo en la importancia de hacer partícipe a la ciudadanía del compromiso local, así como del avance conjunto de los ayuntamientos vascos en la implantación de los objetivos de desarrollo sostenible.</a:t>
            </a:r>
          </a:p>
          <a:p>
            <a:r>
              <a:rPr lang="es-ES" sz="1200" dirty="0"/>
              <a:t> </a:t>
            </a:r>
          </a:p>
          <a:p>
            <a:r>
              <a:rPr lang="es-ES" sz="1200" dirty="0"/>
              <a:t>Estos materiales se han trabajado con la colaboración y contraste de un grupo de ayuntamientos que cuentan con experiencias previas y que se han ofrecido a compartir sus conocimientos y ejemplos de referencia: </a:t>
            </a:r>
            <a:r>
              <a:rPr lang="es-ES" sz="1200" dirty="0">
                <a:solidFill>
                  <a:srgbClr val="0070C0"/>
                </a:solidFill>
              </a:rPr>
              <a:t>Amurrio, Azkoitia, Ermua, Leioa, Tolosa, Zarautz y la Cuadrilla de Rioja Alavesa. </a:t>
            </a:r>
            <a:r>
              <a:rPr lang="es-ES" sz="1200" dirty="0"/>
              <a:t>Pensando especialmente en los </a:t>
            </a:r>
            <a:r>
              <a:rPr lang="es-ES" sz="1200" b="1" dirty="0"/>
              <a:t>municipios de menor dimensión</a:t>
            </a:r>
            <a:r>
              <a:rPr lang="es-ES" sz="1200" dirty="0"/>
              <a:t>, se han elaborado diferentes recursos-tipo </a:t>
            </a:r>
            <a:r>
              <a:rPr lang="es-ES" sz="1200" b="1" dirty="0"/>
              <a:t>que cada ayuntamiento pueda adaptar </a:t>
            </a:r>
            <a:r>
              <a:rPr lang="es-ES" sz="1200" dirty="0"/>
              <a:t>a sus prioridades, casuística y posibilidades:</a:t>
            </a:r>
          </a:p>
          <a:p>
            <a:r>
              <a:rPr lang="es-ES" sz="1200" dirty="0"/>
              <a:t> </a:t>
            </a:r>
          </a:p>
          <a:p>
            <a:r>
              <a:rPr lang="es-ES" sz="1200" b="1" dirty="0">
                <a:solidFill>
                  <a:srgbClr val="0070C0"/>
                </a:solidFill>
              </a:rPr>
              <a:t>4 plantillas-tipo, todas ellas vinculadas de alguna manera a la comunicación en clave Agenda 2030 y ODS</a:t>
            </a:r>
            <a:r>
              <a:rPr lang="es-ES" sz="1200" dirty="0">
                <a:solidFill>
                  <a:srgbClr val="0070C0"/>
                </a:solidFill>
              </a:rPr>
              <a:t>:</a:t>
            </a:r>
          </a:p>
          <a:p>
            <a:r>
              <a:rPr lang="es-ES" sz="1200" dirty="0"/>
              <a:t> </a:t>
            </a:r>
          </a:p>
          <a:p>
            <a:pPr marL="171450" lvl="0" indent="-171450">
              <a:buFont typeface="Wingdings" panose="05000000000000000000" pitchFamily="2" charset="2"/>
              <a:buChar char="q"/>
            </a:pPr>
            <a:r>
              <a:rPr lang="es-ES" sz="1200" dirty="0"/>
              <a:t>Plantilla 1) para informar de forma sencilla y comprensible sobre los </a:t>
            </a:r>
            <a:r>
              <a:rPr lang="es-ES" sz="1200" b="1" dirty="0"/>
              <a:t>presupuestos municipales</a:t>
            </a:r>
            <a:r>
              <a:rPr lang="es-ES" sz="1200" dirty="0"/>
              <a:t>. Para este informe se ofrecen como posibles títulos los siguientes: “PRESUPUESTOS COMPRENSIBLES”, “PRESUPUESTOS EN LENGUAJE CLARO” y “RESUMEN DEL PRESUPUESTO MUNICIPAL”.</a:t>
            </a:r>
          </a:p>
          <a:p>
            <a:pPr marL="171450" indent="-171450">
              <a:buFont typeface="Wingdings" panose="05000000000000000000" pitchFamily="2" charset="2"/>
              <a:buChar char="q"/>
            </a:pPr>
            <a:endParaRPr lang="es-ES" sz="1200" dirty="0"/>
          </a:p>
          <a:p>
            <a:pPr marL="171450" lvl="0" indent="-171450">
              <a:buFont typeface="Wingdings" panose="05000000000000000000" pitchFamily="2" charset="2"/>
              <a:buChar char="q"/>
            </a:pPr>
            <a:r>
              <a:rPr lang="es-ES" sz="1200" dirty="0"/>
              <a:t>Plantilla 2) “RESUMEN DEL CIERRE DEL PRESUPUESTO” para informar sobre el </a:t>
            </a:r>
            <a:r>
              <a:rPr lang="es-ES" sz="1200" b="1" dirty="0"/>
              <a:t>cierre o liquidación de dichos presupuestos</a:t>
            </a:r>
            <a:r>
              <a:rPr lang="es-ES" sz="1200" dirty="0"/>
              <a:t>.</a:t>
            </a:r>
          </a:p>
          <a:p>
            <a:pPr marL="171450" indent="-171450">
              <a:buFont typeface="Wingdings" panose="05000000000000000000" pitchFamily="2" charset="2"/>
              <a:buChar char="q"/>
            </a:pPr>
            <a:endParaRPr lang="es-ES" sz="1200" dirty="0"/>
          </a:p>
          <a:p>
            <a:pPr marL="171450" lvl="0" indent="-171450">
              <a:buFont typeface="Wingdings" panose="05000000000000000000" pitchFamily="2" charset="2"/>
              <a:buChar char="q"/>
            </a:pPr>
            <a:r>
              <a:rPr lang="es-ES" sz="1200" dirty="0"/>
              <a:t>Plantilla 3) “INFORME DE RENDICIÓN DE CUENTAS” facilita la </a:t>
            </a:r>
            <a:r>
              <a:rPr lang="es-ES" sz="1200" b="1" dirty="0"/>
              <a:t>rendición de cuentas sobre los compromisos adoptados por el gobierno municipal</a:t>
            </a:r>
            <a:r>
              <a:rPr lang="es-ES" sz="1200" dirty="0"/>
              <a:t>.</a:t>
            </a:r>
          </a:p>
          <a:p>
            <a:endParaRPr lang="es-ES" sz="1200" dirty="0"/>
          </a:p>
          <a:p>
            <a:pPr marL="171450" lvl="0" indent="-171450">
              <a:buFont typeface="Wingdings" panose="05000000000000000000" pitchFamily="2" charset="2"/>
              <a:buChar char="q"/>
            </a:pPr>
            <a:r>
              <a:rPr lang="es-ES" sz="1200" dirty="0"/>
              <a:t>Plantilla 4) “INFORME DE CONTRIBUCIÓN A LA AGENDA 2030 Y LOS ODS” permite </a:t>
            </a:r>
            <a:r>
              <a:rPr lang="es-ES" sz="1200" b="1" dirty="0"/>
              <a:t>informar a la ciudadanía sobre la forma en la que el Ayuntamiento está contribuyendo a la Agenda 2030 y los ODS</a:t>
            </a:r>
            <a:r>
              <a:rPr lang="es-ES" sz="1200" dirty="0"/>
              <a:t>.</a:t>
            </a:r>
          </a:p>
          <a:p>
            <a:r>
              <a:rPr lang="es-ES" sz="1200" dirty="0"/>
              <a:t> </a:t>
            </a:r>
          </a:p>
          <a:p>
            <a:r>
              <a:rPr lang="es-ES" sz="1200" dirty="0"/>
              <a:t>Estas plantillas se acompañan de </a:t>
            </a:r>
            <a:r>
              <a:rPr lang="es-ES" sz="1200" b="1" dirty="0"/>
              <a:t>hojas de cálculo</a:t>
            </a:r>
            <a:r>
              <a:rPr lang="es-ES" sz="1200" dirty="0"/>
              <a:t> que permiten generar gráficos sencillos ilustrativos de los diferentes elementos de las mismas.</a:t>
            </a:r>
          </a:p>
          <a:p>
            <a:r>
              <a:rPr lang="es-ES" sz="1200" dirty="0"/>
              <a:t> </a:t>
            </a:r>
          </a:p>
          <a:p>
            <a:r>
              <a:rPr lang="es-ES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11401817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>
            <a:extLst>
              <a:ext uri="{FF2B5EF4-FFF2-40B4-BE49-F238E27FC236}">
                <a16:creationId xmlns:a16="http://schemas.microsoft.com/office/drawing/2014/main" id="{0EC89A13-DEE8-D53D-632D-04731A156905}"/>
              </a:ext>
            </a:extLst>
          </p:cNvPr>
          <p:cNvSpPr/>
          <p:nvPr/>
        </p:nvSpPr>
        <p:spPr>
          <a:xfrm>
            <a:off x="35014" y="-1149"/>
            <a:ext cx="990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>
                <a:solidFill>
                  <a:schemeClr val="accent1">
                    <a:lumMod val="75000"/>
                  </a:schemeClr>
                </a:solidFill>
              </a:rPr>
              <a:t>Anexo</a:t>
            </a:r>
          </a:p>
          <a:p>
            <a:pPr algn="ctr"/>
            <a:endParaRPr lang="es-ES" dirty="0">
              <a:solidFill>
                <a:schemeClr val="accent1">
                  <a:lumMod val="75000"/>
                </a:schemeClr>
              </a:solidFill>
            </a:endParaRPr>
          </a:p>
          <a:p>
            <a:pPr algn="ctr"/>
            <a:r>
              <a:rPr lang="es-ES" dirty="0">
                <a:solidFill>
                  <a:schemeClr val="accent1">
                    <a:lumMod val="75000"/>
                  </a:schemeClr>
                </a:solidFill>
              </a:rPr>
              <a:t>POSIBLES INDICADORES A UTILIZAR EN LOS INFORMES </a:t>
            </a:r>
          </a:p>
        </p:txBody>
      </p:sp>
    </p:spTree>
    <p:extLst>
      <p:ext uri="{BB962C8B-B14F-4D97-AF65-F5344CB8AC3E}">
        <p14:creationId xmlns:p14="http://schemas.microsoft.com/office/powerpoint/2010/main" val="21817321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0F080A9-0DE3-A5B2-F82C-56600BCC402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Shape 91">
            <a:extLst>
              <a:ext uri="{FF2B5EF4-FFF2-40B4-BE49-F238E27FC236}">
                <a16:creationId xmlns:a16="http://schemas.microsoft.com/office/drawing/2014/main" id="{AD6CEE64-0209-3BE3-E705-3405E9242927}"/>
              </a:ext>
            </a:extLst>
          </p:cNvPr>
          <p:cNvSpPr txBox="1">
            <a:spLocks/>
          </p:cNvSpPr>
          <p:nvPr/>
        </p:nvSpPr>
        <p:spPr>
          <a:xfrm>
            <a:off x="758849" y="764704"/>
            <a:ext cx="8784976" cy="246221"/>
          </a:xfrm>
          <a:prstGeom prst="rect">
            <a:avLst/>
          </a:prstGeom>
        </p:spPr>
        <p:txBody>
          <a:bodyPr spcFirstLastPara="1" wrap="square" lIns="0" tIns="0" rIns="0" bIns="0" anchor="t" anchorCtr="0">
            <a:spAutoFit/>
          </a:bodyPr>
          <a:lstStyle>
            <a:defPPr>
              <a:defRPr lang="es-ES"/>
            </a:defPPr>
            <a:lvl1pPr defTabSz="914400" eaLnBrk="0" fontAlgn="base" hangingPunct="0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defRPr sz="2000" b="1">
                <a:solidFill>
                  <a:srgbClr val="F5A623"/>
                </a:solidFill>
                <a:latin typeface="Arial Rounded MT Bold" panose="020F0704030504030204" pitchFamily="34" charset="0"/>
                <a:ea typeface="Nunito Sans"/>
                <a:cs typeface="Arial" panose="020B0604020202020204" pitchFamily="34" charset="0"/>
              </a:defRPr>
            </a:lvl1pPr>
            <a:lvl2pPr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latin typeface="Calibri" pitchFamily="34" charset="0"/>
              </a:defRPr>
            </a:lvl2pPr>
            <a:lvl3pPr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latin typeface="Calibri" pitchFamily="34" charset="0"/>
              </a:defRPr>
            </a:lvl3pPr>
            <a:lvl4pPr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latin typeface="Calibri" pitchFamily="34" charset="0"/>
              </a:defRPr>
            </a:lvl4pPr>
            <a:lvl5pPr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latin typeface="Calibri" pitchFamily="34" charset="0"/>
              </a:defRPr>
            </a:lvl5pPr>
            <a:lvl6pPr marL="457200" algn="ctr" fontAlgn="base">
              <a:spcBef>
                <a:spcPct val="0"/>
              </a:spcBef>
              <a:spcAft>
                <a:spcPct val="0"/>
              </a:spcAft>
              <a:defRPr sz="4400">
                <a:latin typeface="Calibri" pitchFamily="34" charset="0"/>
              </a:defRPr>
            </a:lvl6pPr>
            <a:lvl7pPr marL="914400" algn="ctr" fontAlgn="base">
              <a:spcBef>
                <a:spcPct val="0"/>
              </a:spcBef>
              <a:spcAft>
                <a:spcPct val="0"/>
              </a:spcAft>
              <a:defRPr sz="4400">
                <a:latin typeface="Calibri" pitchFamily="34" charset="0"/>
              </a:defRPr>
            </a:lvl7pPr>
            <a:lvl8pPr marL="1371600" algn="ctr" fontAlgn="base">
              <a:spcBef>
                <a:spcPct val="0"/>
              </a:spcBef>
              <a:spcAft>
                <a:spcPct val="0"/>
              </a:spcAft>
              <a:defRPr sz="4400">
                <a:latin typeface="Calibri" pitchFamily="34" charset="0"/>
              </a:defRPr>
            </a:lvl8pPr>
            <a:lvl9pPr marL="1828800" algn="ctr" fontAlgn="base">
              <a:spcBef>
                <a:spcPct val="0"/>
              </a:spcBef>
              <a:spcAft>
                <a:spcPct val="0"/>
              </a:spcAft>
              <a:defRPr sz="4400">
                <a:latin typeface="Calibri" pitchFamily="34" charset="0"/>
              </a:defRPr>
            </a:lvl9pPr>
          </a:lstStyle>
          <a:p>
            <a:r>
              <a:rPr lang="es-ES" sz="1600" dirty="0">
                <a:solidFill>
                  <a:schemeClr val="accent1">
                    <a:lumMod val="75000"/>
                  </a:schemeClr>
                </a:solidFill>
                <a:latin typeface="+mn-lt"/>
                <a:sym typeface="Nunito Sans"/>
              </a:rPr>
              <a:t>Posibles indicadores a utilizar en los informes </a:t>
            </a:r>
          </a:p>
        </p:txBody>
      </p:sp>
      <p:sp>
        <p:nvSpPr>
          <p:cNvPr id="34" name="Google Shape;113;p16">
            <a:extLst>
              <a:ext uri="{FF2B5EF4-FFF2-40B4-BE49-F238E27FC236}">
                <a16:creationId xmlns:a16="http://schemas.microsoft.com/office/drawing/2014/main" id="{5DB91356-5D5E-82CD-AA06-D4EA43CAC86B}"/>
              </a:ext>
            </a:extLst>
          </p:cNvPr>
          <p:cNvSpPr txBox="1"/>
          <p:nvPr/>
        </p:nvSpPr>
        <p:spPr>
          <a:xfrm>
            <a:off x="758849" y="1412776"/>
            <a:ext cx="8658647" cy="377371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6000" tIns="36000" rIns="36000" bIns="36000" numCol="1" spcCol="360000" anchor="t" anchorCtr="0">
            <a:spAutoFit/>
          </a:bodyPr>
          <a:lstStyle/>
          <a:p>
            <a:r>
              <a:rPr lang="es-ES" sz="1400" dirty="0"/>
              <a:t>Todos estos informes (plantillas) pueden precisar incluir indicadores vinculados a los diferentes ODS. </a:t>
            </a:r>
          </a:p>
          <a:p>
            <a:r>
              <a:rPr lang="es-ES" dirty="0"/>
              <a:t> </a:t>
            </a:r>
          </a:p>
          <a:p>
            <a:pPr lvl="0" algn="just"/>
            <a:r>
              <a:rPr lang="es-ES" sz="1400" dirty="0"/>
              <a:t>A continuación, y a modo de </a:t>
            </a:r>
            <a:r>
              <a:rPr lang="es-ES" sz="1400" b="1" dirty="0"/>
              <a:t>sugerencia</a:t>
            </a:r>
            <a:r>
              <a:rPr lang="es-ES" sz="1400" dirty="0"/>
              <a:t>, se incluye una </a:t>
            </a:r>
            <a:r>
              <a:rPr lang="es-ES" sz="1400" b="1" dirty="0"/>
              <a:t>batería de indicadores </a:t>
            </a:r>
            <a:r>
              <a:rPr lang="es-ES" sz="1400" dirty="0"/>
              <a:t>que puede permitir informar de manera cuantitativa sobre el impacto de la actividad municipal en clave ODS.</a:t>
            </a:r>
          </a:p>
          <a:p>
            <a:pPr lvl="0" algn="just"/>
            <a:endParaRPr lang="es-ES" sz="1400" dirty="0"/>
          </a:p>
          <a:p>
            <a:pPr lvl="0" algn="just">
              <a:spcAft>
                <a:spcPts val="300"/>
              </a:spcAft>
            </a:pPr>
            <a:r>
              <a:rPr lang="es-ES" sz="1400" dirty="0"/>
              <a:t>*La siguiente </a:t>
            </a:r>
            <a:r>
              <a:rPr lang="es-ES" sz="1400" u="sng" dirty="0"/>
              <a:t>tabla </a:t>
            </a:r>
            <a:r>
              <a:rPr lang="es-ES" sz="1400" dirty="0"/>
              <a:t>cuenta con 4 columnas:</a:t>
            </a:r>
          </a:p>
          <a:p>
            <a:pPr lvl="0" algn="just">
              <a:spcAft>
                <a:spcPts val="300"/>
              </a:spcAft>
            </a:pPr>
            <a:endParaRPr lang="es-ES" sz="1400" dirty="0"/>
          </a:p>
          <a:p>
            <a:pPr marL="108000" lvl="0" indent="-108000" algn="just">
              <a:spcAft>
                <a:spcPts val="300"/>
              </a:spcAft>
              <a:buFont typeface="Wingdings" panose="05000000000000000000" pitchFamily="2" charset="2"/>
              <a:buChar char="§"/>
            </a:pPr>
            <a:r>
              <a:rPr lang="es-ES" sz="1400" dirty="0"/>
              <a:t>Una primera columna con los diferentes ODS.</a:t>
            </a:r>
          </a:p>
          <a:p>
            <a:pPr marL="108000" lvl="0" indent="-108000" algn="just">
              <a:spcAft>
                <a:spcPts val="300"/>
              </a:spcAft>
              <a:buFont typeface="Wingdings" panose="05000000000000000000" pitchFamily="2" charset="2"/>
              <a:buChar char="§"/>
            </a:pPr>
            <a:r>
              <a:rPr lang="es-ES" sz="1400" dirty="0"/>
              <a:t>Una segunda columna que refleja los indicadores desarrollados en el grupo de trabajo del Foro Multiagente de Agenda 2030 Euskadi que ofrecen </a:t>
            </a:r>
            <a:r>
              <a:rPr lang="es-ES" sz="1400" b="1" dirty="0"/>
              <a:t>datos desagregados a nivel municipal</a:t>
            </a:r>
            <a:r>
              <a:rPr lang="es-ES" sz="1400" dirty="0"/>
              <a:t>. Los datos correspondientes a estos indicadores se encuentran recogidos en la plataforma de Eustat </a:t>
            </a:r>
            <a:r>
              <a:rPr lang="es-ES" sz="1400" dirty="0">
                <a:hlinkClick r:id="rId2"/>
              </a:rPr>
              <a:t>https://sdg.eustat.eus/es/</a:t>
            </a:r>
            <a:endParaRPr lang="es-ES" sz="1400" dirty="0"/>
          </a:p>
          <a:p>
            <a:pPr marL="108000" lvl="0" indent="-108000" algn="just">
              <a:spcAft>
                <a:spcPts val="300"/>
              </a:spcAft>
              <a:buFont typeface="Wingdings" panose="05000000000000000000" pitchFamily="2" charset="2"/>
              <a:buChar char="§"/>
            </a:pPr>
            <a:r>
              <a:rPr lang="es-ES" sz="1400" dirty="0"/>
              <a:t>Una tercera columna que refleja otros indicadores </a:t>
            </a:r>
            <a:r>
              <a:rPr lang="es-ES" sz="1400" b="1" dirty="0"/>
              <a:t>consensuados en el marco de Udalsarea 2030 </a:t>
            </a:r>
            <a:r>
              <a:rPr lang="es-ES" sz="1400" dirty="0"/>
              <a:t>y reflejados en la publicación “</a:t>
            </a:r>
            <a:r>
              <a:rPr lang="es-ES" sz="1400" dirty="0">
                <a:hlinkClick r:id="rId3"/>
              </a:rPr>
              <a:t>Agenda 2030 LOCAL. Cómo abordar los Objetivos de Desarrollo Sostenible desde el ámbito local. Guía Práctica</a:t>
            </a:r>
            <a:r>
              <a:rPr lang="es-ES" sz="1400" dirty="0"/>
              <a:t>”.</a:t>
            </a:r>
          </a:p>
          <a:p>
            <a:pPr marL="108000" lvl="0" indent="-108000" algn="just">
              <a:buFont typeface="Wingdings" panose="05000000000000000000" pitchFamily="2" charset="2"/>
              <a:buChar char="§"/>
            </a:pPr>
            <a:r>
              <a:rPr lang="es-ES" sz="1400" dirty="0"/>
              <a:t>Una cuarta columna con otros </a:t>
            </a:r>
            <a:r>
              <a:rPr lang="es-ES" sz="1400" b="1" dirty="0"/>
              <a:t>indicadores utilizados en municipios </a:t>
            </a:r>
            <a:r>
              <a:rPr lang="es-ES" sz="1400" dirty="0"/>
              <a:t>que han participado en el desarrollo de este proyecto.</a:t>
            </a:r>
          </a:p>
        </p:txBody>
      </p:sp>
    </p:spTree>
    <p:extLst>
      <p:ext uri="{BB962C8B-B14F-4D97-AF65-F5344CB8AC3E}">
        <p14:creationId xmlns:p14="http://schemas.microsoft.com/office/powerpoint/2010/main" val="20760927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a 1">
            <a:extLst>
              <a:ext uri="{FF2B5EF4-FFF2-40B4-BE49-F238E27FC236}">
                <a16:creationId xmlns:a16="http://schemas.microsoft.com/office/drawing/2014/main" id="{E63EBEB1-886E-4879-B63B-D86777199AF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06999916"/>
              </p:ext>
            </p:extLst>
          </p:nvPr>
        </p:nvGraphicFramePr>
        <p:xfrm>
          <a:off x="632520" y="797600"/>
          <a:ext cx="8640961" cy="50844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04056">
                  <a:extLst>
                    <a:ext uri="{9D8B030D-6E8A-4147-A177-3AD203B41FA5}">
                      <a16:colId xmlns:a16="http://schemas.microsoft.com/office/drawing/2014/main" val="3353379951"/>
                    </a:ext>
                  </a:extLst>
                </a:gridCol>
                <a:gridCol w="2160240">
                  <a:extLst>
                    <a:ext uri="{9D8B030D-6E8A-4147-A177-3AD203B41FA5}">
                      <a16:colId xmlns:a16="http://schemas.microsoft.com/office/drawing/2014/main" val="3959742473"/>
                    </a:ext>
                  </a:extLst>
                </a:gridCol>
                <a:gridCol w="3312368">
                  <a:extLst>
                    <a:ext uri="{9D8B030D-6E8A-4147-A177-3AD203B41FA5}">
                      <a16:colId xmlns:a16="http://schemas.microsoft.com/office/drawing/2014/main" val="1924804960"/>
                    </a:ext>
                  </a:extLst>
                </a:gridCol>
                <a:gridCol w="2664297">
                  <a:extLst>
                    <a:ext uri="{9D8B030D-6E8A-4147-A177-3AD203B41FA5}">
                      <a16:colId xmlns:a16="http://schemas.microsoft.com/office/drawing/2014/main" val="141609249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s-ES" sz="900" b="1" dirty="0"/>
                        <a:t>ODS</a:t>
                      </a:r>
                    </a:p>
                  </a:txBody>
                  <a:tcPr marT="36000" marB="3600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s-ES" sz="900" b="1" dirty="0"/>
                        <a:t>INDICADORES CONSENSUADOS EN EL FORO MULTIAGENTE</a:t>
                      </a:r>
                    </a:p>
                  </a:txBody>
                  <a:tcPr marT="36000" marB="3600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s-ES" sz="900" b="1" dirty="0"/>
                        <a:t>OTROS INDICADORES UDALSAREA 2030</a:t>
                      </a:r>
                    </a:p>
                  </a:txBody>
                  <a:tcPr marT="36000" marB="3600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s-ES" sz="900" b="1" dirty="0"/>
                        <a:t>OTROS INDICADORES UTILIZADOS</a:t>
                      </a:r>
                    </a:p>
                  </a:txBody>
                  <a:tcPr marT="36000" marB="3600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40139190"/>
                  </a:ext>
                </a:extLst>
              </a:tr>
              <a:tr h="247463">
                <a:tc>
                  <a:txBody>
                    <a:bodyPr/>
                    <a:lstStyle/>
                    <a:p>
                      <a:pPr algn="ctr"/>
                      <a:r>
                        <a:rPr lang="es-ES" sz="900" b="1" dirty="0"/>
                        <a:t>1</a:t>
                      </a:r>
                    </a:p>
                  </a:txBody>
                  <a:tcPr marT="36000" marB="36000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08000" indent="-108000">
                        <a:spcAft>
                          <a:spcPts val="30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es-ES" sz="900" b="0" dirty="0">
                          <a:solidFill>
                            <a:schemeClr val="tx1"/>
                          </a:solidFill>
                        </a:rPr>
                        <a:t>Renta personal media (€)</a:t>
                      </a:r>
                    </a:p>
                    <a:p>
                      <a:pPr marL="108000" indent="-108000">
                        <a:spcAft>
                          <a:spcPts val="30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es-ES" sz="900" b="0" dirty="0">
                          <a:solidFill>
                            <a:schemeClr val="tx1"/>
                          </a:solidFill>
                        </a:rPr>
                        <a:t>Nº de personas beneficiarias de Renta de Garantía de Ingresos por cada 1.000 habitantes </a:t>
                      </a:r>
                    </a:p>
                    <a:p>
                      <a:pPr marL="108000" indent="-108000">
                        <a:spcAft>
                          <a:spcPts val="30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es-ES" sz="900" b="0" dirty="0">
                          <a:solidFill>
                            <a:schemeClr val="tx1"/>
                          </a:solidFill>
                        </a:rPr>
                        <a:t>Proporción del gasto municipal que se dedica a protección y promoción social</a:t>
                      </a:r>
                    </a:p>
                  </a:txBody>
                  <a:tcPr marT="36000" marB="36000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08000" indent="-108000">
                        <a:spcAft>
                          <a:spcPts val="30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es-ES" sz="900" b="0" dirty="0">
                          <a:solidFill>
                            <a:schemeClr val="tx1"/>
                          </a:solidFill>
                        </a:rPr>
                        <a:t>Pobreza y exclusión social.</a:t>
                      </a:r>
                    </a:p>
                    <a:p>
                      <a:pPr marL="108000" indent="-108000">
                        <a:spcAft>
                          <a:spcPts val="30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es-ES" sz="900" b="0" dirty="0">
                          <a:solidFill>
                            <a:schemeClr val="tx1"/>
                          </a:solidFill>
                        </a:rPr>
                        <a:t>Nivel de pobreza-Perceptores de Ayudas de Emergencia Social</a:t>
                      </a:r>
                    </a:p>
                  </a:txBody>
                  <a:tcPr marT="36000" marB="36000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08000" indent="-108000">
                        <a:spcAft>
                          <a:spcPts val="30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es-ES" sz="900" b="0" dirty="0">
                          <a:solidFill>
                            <a:schemeClr val="tx1"/>
                          </a:solidFill>
                        </a:rPr>
                        <a:t>Nº de personas atendidas en los servicios sociales</a:t>
                      </a:r>
                    </a:p>
                  </a:txBody>
                  <a:tcPr marT="36000" marB="36000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92251703"/>
                  </a:ext>
                </a:extLst>
              </a:tr>
              <a:tr h="247463">
                <a:tc>
                  <a:txBody>
                    <a:bodyPr/>
                    <a:lstStyle/>
                    <a:p>
                      <a:pPr algn="ctr"/>
                      <a:r>
                        <a:rPr lang="es-ES" sz="900" b="1" dirty="0"/>
                        <a:t>2</a:t>
                      </a:r>
                    </a:p>
                  </a:txBody>
                  <a:tcPr marT="36000" marB="36000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08000" indent="-108000" algn="l" defTabSz="914400" rtl="0" eaLnBrk="1" latinLnBrk="0" hangingPunct="1">
                        <a:spcAft>
                          <a:spcPts val="30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es-ES" sz="9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Proporción de la superficie agrícola en que se practica una agricultura productiva y sostenible </a:t>
                      </a:r>
                    </a:p>
                  </a:txBody>
                  <a:tcPr marT="36000" marB="36000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08000" indent="-108000" algn="l" defTabSz="914400" rtl="0" eaLnBrk="1" latinLnBrk="0" hangingPunct="1">
                        <a:spcAft>
                          <a:spcPts val="30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es-ES" sz="9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Explotaciones agrícolas ecológicas</a:t>
                      </a:r>
                    </a:p>
                    <a:p>
                      <a:pPr marL="108000" indent="-108000" algn="l" defTabSz="914400" rtl="0" eaLnBrk="1" latinLnBrk="0" hangingPunct="1">
                        <a:spcAft>
                          <a:spcPts val="30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es-ES" sz="9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Superficie agrícola ecológica</a:t>
                      </a:r>
                    </a:p>
                    <a:p>
                      <a:pPr marL="108000" indent="-108000" algn="l" defTabSz="914400" rtl="0" eaLnBrk="1" latinLnBrk="0" hangingPunct="1">
                        <a:spcAft>
                          <a:spcPts val="30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es-ES" sz="9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Explotaciones ganaderas ecológicas</a:t>
                      </a:r>
                    </a:p>
                    <a:p>
                      <a:pPr marL="108000" indent="-108000" algn="l" defTabSz="914400" rtl="0" eaLnBrk="1" latinLnBrk="0" hangingPunct="1">
                        <a:spcAft>
                          <a:spcPts val="30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es-ES" sz="9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Superficie ganadera ecológica</a:t>
                      </a:r>
                    </a:p>
                    <a:p>
                      <a:pPr marL="108000" indent="-108000" algn="l" defTabSz="914400" rtl="0" eaLnBrk="1" latinLnBrk="0" hangingPunct="1">
                        <a:spcAft>
                          <a:spcPts val="30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es-ES" sz="9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Valor Añadido Bruto del sector primario</a:t>
                      </a:r>
                    </a:p>
                  </a:txBody>
                  <a:tcPr marT="36000" marB="36000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08000" indent="-108000" algn="l" defTabSz="914400" rtl="0" eaLnBrk="1" latinLnBrk="0" hangingPunct="1">
                        <a:spcAft>
                          <a:spcPts val="300"/>
                        </a:spcAft>
                        <a:buFont typeface="Wingdings" panose="05000000000000000000" pitchFamily="2" charset="2"/>
                        <a:buChar char="§"/>
                      </a:pPr>
                      <a:endParaRPr lang="es-ES" sz="9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36000" marB="36000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64171937"/>
                  </a:ext>
                </a:extLst>
              </a:tr>
              <a:tr h="247463">
                <a:tc>
                  <a:txBody>
                    <a:bodyPr/>
                    <a:lstStyle/>
                    <a:p>
                      <a:pPr algn="ctr"/>
                      <a:r>
                        <a:rPr lang="es-ES" sz="900" b="1" dirty="0"/>
                        <a:t>3</a:t>
                      </a:r>
                    </a:p>
                  </a:txBody>
                  <a:tcPr marT="36000" marB="36000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08000" indent="-108000" algn="l" defTabSz="914400" rtl="0" eaLnBrk="1" latinLnBrk="0" hangingPunct="1">
                        <a:spcAft>
                          <a:spcPts val="300"/>
                        </a:spcAft>
                        <a:buFont typeface="Wingdings" panose="05000000000000000000" pitchFamily="2" charset="2"/>
                        <a:buChar char="§"/>
                      </a:pPr>
                      <a:endParaRPr lang="es-ES" sz="9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36000" marB="36000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08000" indent="-108000" algn="l" defTabSz="914400" rtl="0" eaLnBrk="1" latinLnBrk="0" hangingPunct="1">
                        <a:spcAft>
                          <a:spcPts val="30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es-ES" sz="9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Índice de Calidad del Aire</a:t>
                      </a:r>
                    </a:p>
                    <a:p>
                      <a:pPr marL="108000" indent="-108000" algn="l" defTabSz="914400" rtl="0" eaLnBrk="1" latinLnBrk="0" hangingPunct="1">
                        <a:spcAft>
                          <a:spcPts val="30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es-ES" sz="9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Superficie de uso peatonal</a:t>
                      </a:r>
                    </a:p>
                    <a:p>
                      <a:pPr marL="108000" indent="-108000" algn="l" defTabSz="914400" rtl="0" eaLnBrk="1" latinLnBrk="0" hangingPunct="1">
                        <a:spcAft>
                          <a:spcPts val="30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es-ES" sz="9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Red de bidegorris o de carril-bici</a:t>
                      </a:r>
                    </a:p>
                    <a:p>
                      <a:pPr marL="108000" indent="-108000" algn="l" defTabSz="914400" rtl="0" eaLnBrk="1" latinLnBrk="0" hangingPunct="1">
                        <a:spcAft>
                          <a:spcPts val="30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es-ES" sz="9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Esperanza de vida de las mujeres</a:t>
                      </a:r>
                    </a:p>
                    <a:p>
                      <a:pPr marL="108000" indent="-108000" algn="l" defTabSz="914400" rtl="0" eaLnBrk="1" latinLnBrk="0" hangingPunct="1">
                        <a:spcAft>
                          <a:spcPts val="30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es-ES" sz="9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Parque de turismos</a:t>
                      </a:r>
                    </a:p>
                    <a:p>
                      <a:pPr marL="108000" indent="-108000" algn="l" defTabSz="914400" rtl="0" eaLnBrk="1" latinLnBrk="0" hangingPunct="1">
                        <a:spcAft>
                          <a:spcPts val="30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es-ES" sz="9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Tasa de mortalidad por lesiones debidas a accidentes de tráfico</a:t>
                      </a:r>
                    </a:p>
                  </a:txBody>
                  <a:tcPr marT="36000" marB="36000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08000" indent="-108000" algn="l" defTabSz="914400" rtl="0" eaLnBrk="1" latinLnBrk="0" hangingPunct="1">
                        <a:spcAft>
                          <a:spcPts val="30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es-ES" sz="9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Nº de campañas de difusión de salud realizadas</a:t>
                      </a:r>
                    </a:p>
                  </a:txBody>
                  <a:tcPr marT="36000" marB="36000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27085495"/>
                  </a:ext>
                </a:extLst>
              </a:tr>
              <a:tr h="247463">
                <a:tc>
                  <a:txBody>
                    <a:bodyPr/>
                    <a:lstStyle/>
                    <a:p>
                      <a:pPr algn="ctr"/>
                      <a:r>
                        <a:rPr lang="es-ES" sz="900" b="1" dirty="0"/>
                        <a:t>4</a:t>
                      </a:r>
                    </a:p>
                  </a:txBody>
                  <a:tcPr marT="36000" marB="36000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08000" indent="-108000" algn="l" defTabSz="914400" rtl="0" eaLnBrk="1" latinLnBrk="0" hangingPunct="1">
                        <a:spcAft>
                          <a:spcPts val="30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es-ES" sz="9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Proporción de población de 10 y más años con estudios superiores</a:t>
                      </a:r>
                    </a:p>
                  </a:txBody>
                  <a:tcPr marT="36000" marB="36000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08000" indent="-108000" algn="l" defTabSz="914400" rtl="0" eaLnBrk="1" latinLnBrk="0" hangingPunct="1">
                        <a:spcAft>
                          <a:spcPts val="30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es-ES" sz="9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Plazas en educación infantil de 0 a 2 años</a:t>
                      </a:r>
                    </a:p>
                    <a:p>
                      <a:pPr marL="108000" indent="-108000" algn="l" defTabSz="914400" rtl="0" eaLnBrk="1" latinLnBrk="0" hangingPunct="1">
                        <a:spcAft>
                          <a:spcPts val="30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es-ES" sz="9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Alumnado en centros con Agenda 21 escolar en el municipio</a:t>
                      </a:r>
                    </a:p>
                    <a:p>
                      <a:pPr marL="108000" indent="-108000" algn="l" defTabSz="914400" rtl="0" eaLnBrk="1" latinLnBrk="0" hangingPunct="1">
                        <a:spcAft>
                          <a:spcPts val="30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es-ES" sz="9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Implantación de la Agenda 21 escolar en el municipio</a:t>
                      </a:r>
                    </a:p>
                    <a:p>
                      <a:pPr marL="108000" indent="-108000" algn="l" defTabSz="914400" rtl="0" eaLnBrk="1" latinLnBrk="0" hangingPunct="1">
                        <a:spcAft>
                          <a:spcPts val="30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es-ES" sz="9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Personas que han superado al menos los estudios secundarios</a:t>
                      </a:r>
                    </a:p>
                    <a:p>
                      <a:pPr marL="108000" indent="-108000" algn="l" defTabSz="914400" rtl="0" eaLnBrk="1" latinLnBrk="0" hangingPunct="1">
                        <a:spcAft>
                          <a:spcPts val="30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es-ES" sz="9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Personas con estudios universitarios</a:t>
                      </a:r>
                    </a:p>
                    <a:p>
                      <a:pPr marL="108000" indent="-108000" algn="l" defTabSz="914400" rtl="0" eaLnBrk="1" latinLnBrk="0" hangingPunct="1">
                        <a:spcAft>
                          <a:spcPts val="30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es-ES" sz="9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Coordinación entre la Agenda 2030 Local y la Agenda 21 escolar</a:t>
                      </a:r>
                    </a:p>
                  </a:txBody>
                  <a:tcPr marT="36000" marB="36000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08000" indent="-108000" algn="l" defTabSz="914400" rtl="0" eaLnBrk="1" latinLnBrk="0" hangingPunct="1">
                        <a:spcAft>
                          <a:spcPts val="300"/>
                        </a:spcAft>
                        <a:buFont typeface="Wingdings" panose="05000000000000000000" pitchFamily="2" charset="2"/>
                        <a:buChar char="§"/>
                      </a:pPr>
                      <a:endParaRPr lang="es-ES" sz="9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36000" marB="36000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1152897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98086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808988E-24B0-DDAC-BA53-AA59A5315E2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a 1">
            <a:extLst>
              <a:ext uri="{FF2B5EF4-FFF2-40B4-BE49-F238E27FC236}">
                <a16:creationId xmlns:a16="http://schemas.microsoft.com/office/drawing/2014/main" id="{B943D285-07DC-EEC8-9ADD-AA7E1FB0E7C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29088718"/>
              </p:ext>
            </p:extLst>
          </p:nvPr>
        </p:nvGraphicFramePr>
        <p:xfrm>
          <a:off x="632520" y="548680"/>
          <a:ext cx="8640961" cy="61588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04056">
                  <a:extLst>
                    <a:ext uri="{9D8B030D-6E8A-4147-A177-3AD203B41FA5}">
                      <a16:colId xmlns:a16="http://schemas.microsoft.com/office/drawing/2014/main" val="3353379951"/>
                    </a:ext>
                  </a:extLst>
                </a:gridCol>
                <a:gridCol w="2160240">
                  <a:extLst>
                    <a:ext uri="{9D8B030D-6E8A-4147-A177-3AD203B41FA5}">
                      <a16:colId xmlns:a16="http://schemas.microsoft.com/office/drawing/2014/main" val="3959742473"/>
                    </a:ext>
                  </a:extLst>
                </a:gridCol>
                <a:gridCol w="3528392">
                  <a:extLst>
                    <a:ext uri="{9D8B030D-6E8A-4147-A177-3AD203B41FA5}">
                      <a16:colId xmlns:a16="http://schemas.microsoft.com/office/drawing/2014/main" val="1924804960"/>
                    </a:ext>
                  </a:extLst>
                </a:gridCol>
                <a:gridCol w="2448273">
                  <a:extLst>
                    <a:ext uri="{9D8B030D-6E8A-4147-A177-3AD203B41FA5}">
                      <a16:colId xmlns:a16="http://schemas.microsoft.com/office/drawing/2014/main" val="1416092490"/>
                    </a:ext>
                  </a:extLst>
                </a:gridCol>
              </a:tblGrid>
              <a:tr h="199099">
                <a:tc>
                  <a:txBody>
                    <a:bodyPr/>
                    <a:lstStyle/>
                    <a:p>
                      <a:pPr algn="ctr"/>
                      <a:r>
                        <a:rPr lang="es-ES" sz="900" b="1" dirty="0"/>
                        <a:t>ODS</a:t>
                      </a:r>
                    </a:p>
                  </a:txBody>
                  <a:tcPr marT="36000" marB="3600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s-ES" sz="900" b="1" dirty="0"/>
                        <a:t>INDICADORES CONSENSUADOS EN EL FORO MULTIAGENTE</a:t>
                      </a:r>
                    </a:p>
                  </a:txBody>
                  <a:tcPr marT="36000" marB="3600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s-ES" sz="900" b="1" dirty="0"/>
                        <a:t>OTROS INDICADORES UDALSAREA 2030</a:t>
                      </a:r>
                    </a:p>
                  </a:txBody>
                  <a:tcPr marT="36000" marB="3600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s-ES" sz="900" b="1" dirty="0"/>
                        <a:t>OTROS INDICADORES UTILIZADOS</a:t>
                      </a:r>
                    </a:p>
                  </a:txBody>
                  <a:tcPr marT="36000" marB="3600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40139190"/>
                  </a:ext>
                </a:extLst>
              </a:tr>
              <a:tr h="199099">
                <a:tc>
                  <a:txBody>
                    <a:bodyPr/>
                    <a:lstStyle/>
                    <a:p>
                      <a:pPr algn="ctr"/>
                      <a:r>
                        <a:rPr lang="es-ES" sz="900" b="1" dirty="0"/>
                        <a:t>5</a:t>
                      </a:r>
                    </a:p>
                  </a:txBody>
                  <a:tcPr marT="36000" marB="36000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08000" indent="-108000" algn="l" defTabSz="914400" rtl="0" eaLnBrk="1" latinLnBrk="0" hangingPunct="1">
                        <a:spcAft>
                          <a:spcPts val="30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es-ES" sz="9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Tasa de victimizaciones contra las mujeres a manos de su actual o anterior pareja (tanto por 10.000)</a:t>
                      </a:r>
                    </a:p>
                    <a:p>
                      <a:pPr marL="108000" indent="-108000" algn="l" defTabSz="914400" rtl="0" eaLnBrk="1" latinLnBrk="0" hangingPunct="1">
                        <a:spcAft>
                          <a:spcPts val="30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es-ES" sz="9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Índice de paridad entre mujeres y hombres en la renta personal media total (%) (renta personal media de las mujeres en relación a la renta personal media de los hombres, expresada en %)</a:t>
                      </a:r>
                    </a:p>
                  </a:txBody>
                  <a:tcPr marT="36000" marB="36000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08000" indent="-108000" algn="l" defTabSz="914400" rtl="0" eaLnBrk="1" latinLnBrk="0" hangingPunct="1">
                        <a:spcAft>
                          <a:spcPts val="30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es-ES" sz="9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Renta personal media</a:t>
                      </a:r>
                    </a:p>
                    <a:p>
                      <a:pPr marL="108000" indent="-108000" algn="l" defTabSz="914400" rtl="0" eaLnBrk="1" latinLnBrk="0" hangingPunct="1">
                        <a:spcAft>
                          <a:spcPts val="30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es-ES" sz="9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Porcentaje de mujeres en la Corporación municipal</a:t>
                      </a:r>
                    </a:p>
                    <a:p>
                      <a:pPr marL="108000" indent="-108000" algn="l" defTabSz="914400" rtl="0" eaLnBrk="1" latinLnBrk="0" hangingPunct="1">
                        <a:spcAft>
                          <a:spcPts val="30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es-ES" sz="9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Víctimas de violencia contra las mujeres</a:t>
                      </a:r>
                    </a:p>
                  </a:txBody>
                  <a:tcPr marT="36000" marB="36000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08000" indent="-108000" algn="l" defTabSz="914400" rtl="0" eaLnBrk="1" latinLnBrk="0" hangingPunct="1">
                        <a:spcAft>
                          <a:spcPts val="300"/>
                        </a:spcAft>
                        <a:buFont typeface="Wingdings" panose="05000000000000000000" pitchFamily="2" charset="2"/>
                        <a:buChar char="§"/>
                      </a:pPr>
                      <a:endParaRPr lang="es-ES" sz="9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36000" marB="36000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06482357"/>
                  </a:ext>
                </a:extLst>
              </a:tr>
              <a:tr h="299572">
                <a:tc>
                  <a:txBody>
                    <a:bodyPr/>
                    <a:lstStyle/>
                    <a:p>
                      <a:pPr algn="ctr"/>
                      <a:r>
                        <a:rPr lang="es-ES" sz="900" b="1" dirty="0"/>
                        <a:t>6</a:t>
                      </a:r>
                    </a:p>
                  </a:txBody>
                  <a:tcPr marT="36000" marB="36000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08000" indent="-108000" algn="l" defTabSz="914400" rtl="0" eaLnBrk="1" latinLnBrk="0" hangingPunct="1">
                        <a:spcAft>
                          <a:spcPts val="30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es-ES" sz="9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Demanda total de agua por habitante y día (litros)</a:t>
                      </a:r>
                    </a:p>
                  </a:txBody>
                  <a:tcPr marT="36000" marB="36000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08000" indent="-108000" algn="l" defTabSz="914400" rtl="0" eaLnBrk="1" latinLnBrk="0" hangingPunct="1">
                        <a:spcAft>
                          <a:spcPts val="30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es-ES" sz="9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Consumo doméstico de agua por habitante y día</a:t>
                      </a:r>
                    </a:p>
                    <a:p>
                      <a:pPr marL="108000" indent="-108000" algn="l" defTabSz="914400" rtl="0" eaLnBrk="1" latinLnBrk="0" hangingPunct="1">
                        <a:spcAft>
                          <a:spcPts val="30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es-ES" sz="9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Consumos de agua incontrolados (pérdidas de la red en baja y agua no facturada)</a:t>
                      </a:r>
                    </a:p>
                    <a:p>
                      <a:pPr marL="108000" indent="-108000" algn="l" defTabSz="914400" rtl="0" eaLnBrk="1" latinLnBrk="0" hangingPunct="1">
                        <a:spcAft>
                          <a:spcPts val="30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es-ES" sz="9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Calificación sanitaria del agua de consumo</a:t>
                      </a:r>
                    </a:p>
                    <a:p>
                      <a:pPr marL="108000" indent="-108000" algn="l" defTabSz="914400" rtl="0" eaLnBrk="1" latinLnBrk="0" hangingPunct="1">
                        <a:spcAft>
                          <a:spcPts val="30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es-ES" sz="9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Calidad de los ríos: estado ecológico.</a:t>
                      </a:r>
                    </a:p>
                    <a:p>
                      <a:pPr marL="108000" indent="-108000" algn="l" defTabSz="914400" rtl="0" eaLnBrk="1" latinLnBrk="0" hangingPunct="1">
                        <a:spcAft>
                          <a:spcPts val="30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es-ES" sz="9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Viviendas del municipio conectadas a la red de saneamiento que disponen de sistemas adecuados de tratamiento de aguas residuales</a:t>
                      </a:r>
                    </a:p>
                    <a:p>
                      <a:pPr marL="108000" indent="-108000" algn="l" defTabSz="914400" rtl="0" eaLnBrk="1" latinLnBrk="0" hangingPunct="1">
                        <a:spcAft>
                          <a:spcPts val="30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es-ES" sz="9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Viviendas del municipio no conectadas a la red de saneamiento pero que disponen de sistemas adecuados de tratamiento de aguas residuales</a:t>
                      </a:r>
                    </a:p>
                  </a:txBody>
                  <a:tcPr marT="36000" marB="36000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08000" indent="-108000" algn="l" defTabSz="914400" rtl="0" eaLnBrk="1" latinLnBrk="0" hangingPunct="1">
                        <a:spcAft>
                          <a:spcPts val="300"/>
                        </a:spcAft>
                        <a:buFont typeface="Wingdings" panose="05000000000000000000" pitchFamily="2" charset="2"/>
                        <a:buChar char="§"/>
                      </a:pPr>
                      <a:endParaRPr lang="es-ES" sz="9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36000" marB="36000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88693289"/>
                  </a:ext>
                </a:extLst>
              </a:tr>
              <a:tr h="299572">
                <a:tc>
                  <a:txBody>
                    <a:bodyPr/>
                    <a:lstStyle/>
                    <a:p>
                      <a:pPr algn="ctr"/>
                      <a:r>
                        <a:rPr lang="es-ES" sz="900" b="1" dirty="0"/>
                        <a:t>7</a:t>
                      </a:r>
                    </a:p>
                  </a:txBody>
                  <a:tcPr marT="36000" marB="36000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08000" indent="-108000" algn="l" defTabSz="914400" rtl="0" eaLnBrk="1" latinLnBrk="0" hangingPunct="1">
                        <a:spcAft>
                          <a:spcPts val="30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es-ES" sz="9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Potencia de energías renovables instalada por habitante: solar térmica + hidroeléctrica + eólica (kW)</a:t>
                      </a:r>
                    </a:p>
                    <a:p>
                      <a:pPr marL="108000" indent="-108000" algn="l" defTabSz="914400" rtl="0" eaLnBrk="1" latinLnBrk="0" hangingPunct="1">
                        <a:spcAft>
                          <a:spcPts val="30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es-ES" sz="9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Potencia de energías renovables instalada por habitante: solar fotovoltaica (m2)</a:t>
                      </a:r>
                    </a:p>
                  </a:txBody>
                  <a:tcPr marT="36000" marB="36000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08000" indent="-108000" algn="l" defTabSz="914400" rtl="0" eaLnBrk="1" latinLnBrk="0" hangingPunct="1">
                        <a:spcAft>
                          <a:spcPts val="30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es-ES" sz="9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Consumo doméstico de energía eléctrica por habitante y año</a:t>
                      </a:r>
                    </a:p>
                    <a:p>
                      <a:pPr marL="108000" indent="-108000" algn="l" defTabSz="914400" rtl="0" eaLnBrk="1" latinLnBrk="0" hangingPunct="1">
                        <a:spcAft>
                          <a:spcPts val="30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es-ES" sz="9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Consumo energético total del municipio</a:t>
                      </a:r>
                    </a:p>
                    <a:p>
                      <a:pPr marL="108000" indent="-108000" algn="l" defTabSz="914400" rtl="0" eaLnBrk="1" latinLnBrk="0" hangingPunct="1">
                        <a:spcAft>
                          <a:spcPts val="30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es-ES" sz="9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Consumo energético total de la administración local</a:t>
                      </a:r>
                    </a:p>
                    <a:p>
                      <a:pPr marL="108000" indent="-108000" algn="l" defTabSz="914400" rtl="0" eaLnBrk="1" latinLnBrk="0" hangingPunct="1">
                        <a:spcAft>
                          <a:spcPts val="30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es-ES" sz="9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Consumo energético en alumbrado público</a:t>
                      </a:r>
                    </a:p>
                    <a:p>
                      <a:pPr marL="108000" indent="-108000" algn="l" defTabSz="914400" rtl="0" eaLnBrk="1" latinLnBrk="0" hangingPunct="1">
                        <a:spcAft>
                          <a:spcPts val="30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es-ES" sz="9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Producción de energías renovables</a:t>
                      </a:r>
                    </a:p>
                    <a:p>
                      <a:pPr marL="108000" indent="-108000" algn="l" defTabSz="914400" rtl="0" eaLnBrk="1" latinLnBrk="0" hangingPunct="1">
                        <a:spcAft>
                          <a:spcPts val="30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es-ES" sz="9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Eficiencia energética en las viviendas y edificios</a:t>
                      </a:r>
                    </a:p>
                  </a:txBody>
                  <a:tcPr marT="36000" marB="36000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08000" indent="-108000" algn="l" defTabSz="914400" rtl="0" eaLnBrk="1" latinLnBrk="0" hangingPunct="1">
                        <a:spcAft>
                          <a:spcPts val="300"/>
                        </a:spcAft>
                        <a:buFont typeface="Wingdings" panose="05000000000000000000" pitchFamily="2" charset="2"/>
                        <a:buChar char="§"/>
                      </a:pPr>
                      <a:endParaRPr lang="es-ES" sz="9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36000" marB="36000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49582695"/>
                  </a:ext>
                </a:extLst>
              </a:tr>
              <a:tr h="299572">
                <a:tc>
                  <a:txBody>
                    <a:bodyPr/>
                    <a:lstStyle/>
                    <a:p>
                      <a:pPr algn="ctr"/>
                      <a:r>
                        <a:rPr lang="es-ES" sz="900" b="1" dirty="0"/>
                        <a:t>8</a:t>
                      </a:r>
                    </a:p>
                  </a:txBody>
                  <a:tcPr marT="36000" marB="36000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08000" indent="-108000" algn="l" defTabSz="914400" rtl="0" eaLnBrk="1" latinLnBrk="0" hangingPunct="1">
                        <a:spcAft>
                          <a:spcPts val="30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es-ES" sz="9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Tasa de crecimiento anual del PIB nominal por puesto de trabajo</a:t>
                      </a:r>
                    </a:p>
                    <a:p>
                      <a:pPr marL="108000" indent="-108000" algn="l" defTabSz="914400" rtl="0" eaLnBrk="1" latinLnBrk="0" hangingPunct="1">
                        <a:spcAft>
                          <a:spcPts val="30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es-ES" sz="9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Tasa de desempleo</a:t>
                      </a:r>
                    </a:p>
                  </a:txBody>
                  <a:tcPr marT="36000" marB="36000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08000" indent="-108000" algn="l" defTabSz="914400" rtl="0" eaLnBrk="1" latinLnBrk="0" hangingPunct="1">
                        <a:spcAft>
                          <a:spcPts val="30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es-ES" sz="9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Tasa de paro</a:t>
                      </a:r>
                    </a:p>
                    <a:p>
                      <a:pPr marL="108000" indent="-108000" algn="l" defTabSz="914400" rtl="0" eaLnBrk="1" latinLnBrk="0" hangingPunct="1">
                        <a:spcAft>
                          <a:spcPts val="30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es-ES" sz="9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Tasa de actividad</a:t>
                      </a:r>
                    </a:p>
                    <a:p>
                      <a:pPr marL="108000" indent="-108000" algn="l" defTabSz="914400" rtl="0" eaLnBrk="1" latinLnBrk="0" hangingPunct="1">
                        <a:spcAft>
                          <a:spcPts val="30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es-ES" sz="9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Paro juvenil</a:t>
                      </a:r>
                    </a:p>
                    <a:p>
                      <a:pPr marL="108000" indent="-108000" algn="l" defTabSz="914400" rtl="0" eaLnBrk="1" latinLnBrk="0" hangingPunct="1">
                        <a:spcAft>
                          <a:spcPts val="30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es-ES" sz="9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Personas empleadas en establecimientos del municipio</a:t>
                      </a:r>
                    </a:p>
                    <a:p>
                      <a:pPr marL="108000" indent="-108000" algn="l" defTabSz="914400" rtl="0" eaLnBrk="1" latinLnBrk="0" hangingPunct="1">
                        <a:spcAft>
                          <a:spcPts val="30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es-ES" sz="9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Generación de empresas. Saldo neto de establecimientos</a:t>
                      </a:r>
                    </a:p>
                    <a:p>
                      <a:pPr marL="108000" indent="-108000" algn="l" defTabSz="914400" rtl="0" eaLnBrk="1" latinLnBrk="0" hangingPunct="1">
                        <a:spcAft>
                          <a:spcPts val="30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es-ES" sz="9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Oferta comercial. Superficie comercial minorista</a:t>
                      </a:r>
                    </a:p>
                    <a:p>
                      <a:pPr marL="108000" indent="-108000" algn="l" defTabSz="914400" rtl="0" eaLnBrk="1" latinLnBrk="0" hangingPunct="1">
                        <a:spcAft>
                          <a:spcPts val="30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es-ES" sz="9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PIB per cápita</a:t>
                      </a:r>
                    </a:p>
                    <a:p>
                      <a:pPr marL="108000" indent="-108000" algn="l" defTabSz="914400" rtl="0" eaLnBrk="1" latinLnBrk="0" hangingPunct="1">
                        <a:spcAft>
                          <a:spcPts val="30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es-ES" sz="9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VAB del sector industrial</a:t>
                      </a:r>
                    </a:p>
                    <a:p>
                      <a:pPr marL="108000" indent="-108000" algn="l" defTabSz="914400" rtl="0" eaLnBrk="1" latinLnBrk="0" hangingPunct="1">
                        <a:spcAft>
                          <a:spcPts val="30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es-ES" sz="9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VAB del sector servicio</a:t>
                      </a:r>
                    </a:p>
                  </a:txBody>
                  <a:tcPr marT="36000" marB="36000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08000" indent="-108000" algn="l" defTabSz="914400" rtl="0" eaLnBrk="1" latinLnBrk="0" hangingPunct="1">
                        <a:spcAft>
                          <a:spcPts val="30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es-ES" sz="9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Nº de personas que acceden a recursos formativos y laborales</a:t>
                      </a:r>
                    </a:p>
                    <a:p>
                      <a:pPr marL="108000" indent="-108000" algn="l" defTabSz="914400" rtl="0" eaLnBrk="1" latinLnBrk="0" hangingPunct="1">
                        <a:spcAft>
                          <a:spcPts val="30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es-ES" sz="9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Nº de comercios y empresas participantes en actividades informativas y de formación</a:t>
                      </a:r>
                    </a:p>
                    <a:p>
                      <a:pPr marL="108000" indent="-108000" algn="l" defTabSz="914400" rtl="0" eaLnBrk="1" latinLnBrk="0" hangingPunct="1">
                        <a:spcAft>
                          <a:spcPts val="30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es-ES" sz="9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Nº de nuevas empresas apoyadas</a:t>
                      </a:r>
                    </a:p>
                    <a:p>
                      <a:pPr marL="108000" indent="-108000" algn="l" defTabSz="914400" rtl="0" eaLnBrk="1" latinLnBrk="0" hangingPunct="1">
                        <a:spcAft>
                          <a:spcPts val="30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es-ES" sz="9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Nº de empleos generados por las nuevas empresas</a:t>
                      </a:r>
                    </a:p>
                    <a:p>
                      <a:pPr marL="108000" indent="-108000" algn="l" defTabSz="914400" rtl="0" eaLnBrk="1" latinLnBrk="0" hangingPunct="1">
                        <a:spcAft>
                          <a:spcPts val="30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es-ES" sz="9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Nº de personas contratadas en programas de empleo</a:t>
                      </a:r>
                    </a:p>
                  </a:txBody>
                  <a:tcPr marT="36000" marB="36000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9239413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78126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679BEA8-80AD-6FB2-0E42-8086EA7DD4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a 1">
            <a:extLst>
              <a:ext uri="{FF2B5EF4-FFF2-40B4-BE49-F238E27FC236}">
                <a16:creationId xmlns:a16="http://schemas.microsoft.com/office/drawing/2014/main" id="{3DB5BA07-43AB-135A-83CD-5D4064F7F8E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3469847"/>
              </p:ext>
            </p:extLst>
          </p:nvPr>
        </p:nvGraphicFramePr>
        <p:xfrm>
          <a:off x="632520" y="767909"/>
          <a:ext cx="8640961" cy="46466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04056">
                  <a:extLst>
                    <a:ext uri="{9D8B030D-6E8A-4147-A177-3AD203B41FA5}">
                      <a16:colId xmlns:a16="http://schemas.microsoft.com/office/drawing/2014/main" val="3353379951"/>
                    </a:ext>
                  </a:extLst>
                </a:gridCol>
                <a:gridCol w="2160240">
                  <a:extLst>
                    <a:ext uri="{9D8B030D-6E8A-4147-A177-3AD203B41FA5}">
                      <a16:colId xmlns:a16="http://schemas.microsoft.com/office/drawing/2014/main" val="3959742473"/>
                    </a:ext>
                  </a:extLst>
                </a:gridCol>
                <a:gridCol w="3528392">
                  <a:extLst>
                    <a:ext uri="{9D8B030D-6E8A-4147-A177-3AD203B41FA5}">
                      <a16:colId xmlns:a16="http://schemas.microsoft.com/office/drawing/2014/main" val="1924804960"/>
                    </a:ext>
                  </a:extLst>
                </a:gridCol>
                <a:gridCol w="2448273">
                  <a:extLst>
                    <a:ext uri="{9D8B030D-6E8A-4147-A177-3AD203B41FA5}">
                      <a16:colId xmlns:a16="http://schemas.microsoft.com/office/drawing/2014/main" val="1416092490"/>
                    </a:ext>
                  </a:extLst>
                </a:gridCol>
              </a:tblGrid>
              <a:tr h="127091">
                <a:tc>
                  <a:txBody>
                    <a:bodyPr/>
                    <a:lstStyle/>
                    <a:p>
                      <a:pPr algn="ctr"/>
                      <a:r>
                        <a:rPr lang="es-ES" sz="900" b="1" dirty="0"/>
                        <a:t>ODS</a:t>
                      </a:r>
                    </a:p>
                  </a:txBody>
                  <a:tcPr marT="36000" marB="3600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s-ES" sz="900" b="1" dirty="0"/>
                        <a:t>INDICADORES CONSENSUADOS EN EL FORO MULTIAGENTE</a:t>
                      </a:r>
                    </a:p>
                  </a:txBody>
                  <a:tcPr marT="36000" marB="3600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s-ES" sz="900" b="1" dirty="0"/>
                        <a:t>OTROS INDICADORES UDALSAREA 2030</a:t>
                      </a:r>
                    </a:p>
                  </a:txBody>
                  <a:tcPr marT="36000" marB="3600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s-ES" sz="9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OTROS INDICADORES UTILIZADOS</a:t>
                      </a:r>
                    </a:p>
                  </a:txBody>
                  <a:tcPr marT="36000" marB="3600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40139190"/>
                  </a:ext>
                </a:extLst>
              </a:tr>
              <a:tr h="299572">
                <a:tc>
                  <a:txBody>
                    <a:bodyPr/>
                    <a:lstStyle/>
                    <a:p>
                      <a:pPr algn="ctr"/>
                      <a:r>
                        <a:rPr lang="es-ES" sz="900" b="1" dirty="0"/>
                        <a:t>9</a:t>
                      </a:r>
                    </a:p>
                  </a:txBody>
                  <a:tcPr marT="36000" marB="36000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08000" indent="-108000" algn="l" defTabSz="914400" rtl="0" eaLnBrk="1" latinLnBrk="0" hangingPunct="1">
                        <a:spcAft>
                          <a:spcPts val="30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es-ES" sz="9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Valor añadido nominal del sector manufacturero en proporción al PIB</a:t>
                      </a:r>
                    </a:p>
                  </a:txBody>
                  <a:tcPr marT="36000" marB="36000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08000" indent="-108000" algn="l" defTabSz="914400" rtl="0" eaLnBrk="1" latinLnBrk="0" hangingPunct="1">
                        <a:spcAft>
                          <a:spcPts val="30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es-ES" sz="9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Grado de implantación de instrumentos de gestión medioambiental (en empresas privadas, administración pública supramunicipal y otras organizaciones y entidades no municipales)</a:t>
                      </a:r>
                    </a:p>
                  </a:txBody>
                  <a:tcPr marT="36000" marB="36000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08000" indent="-108000" algn="l" defTabSz="914400" rtl="0" eaLnBrk="1" latinLnBrk="0" hangingPunct="1">
                        <a:spcAft>
                          <a:spcPts val="30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es-ES" sz="9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Nº de comercios y empresas apoyadas en actividades de innovación</a:t>
                      </a:r>
                    </a:p>
                  </a:txBody>
                  <a:tcPr marT="36000" marB="36000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50506786"/>
                  </a:ext>
                </a:extLst>
              </a:tr>
              <a:tr h="299572">
                <a:tc>
                  <a:txBody>
                    <a:bodyPr/>
                    <a:lstStyle/>
                    <a:p>
                      <a:pPr algn="ctr"/>
                      <a:r>
                        <a:rPr lang="es-ES" sz="900" b="1" dirty="0"/>
                        <a:t>10</a:t>
                      </a:r>
                    </a:p>
                  </a:txBody>
                  <a:tcPr marT="36000" marB="36000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08000" indent="-108000" algn="l" defTabSz="914400" rtl="0" eaLnBrk="1" latinLnBrk="0" hangingPunct="1">
                        <a:spcAft>
                          <a:spcPts val="30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es-ES" sz="9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Ratio 20/80 de desigualdad de la renta familiar disponible (%) (Ratio entre la renta familiar disponible media obtenida por el 20% de la población con la renta más baja (quintil más bajo), en relación a la renta familiar disponible media obtenida por el 20% de la población con la renta más alta (quintil más alto))</a:t>
                      </a:r>
                    </a:p>
                  </a:txBody>
                  <a:tcPr marT="36000" marB="36000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08000" indent="-108000" algn="l" defTabSz="914400" rtl="0" eaLnBrk="1" latinLnBrk="0" hangingPunct="1">
                        <a:spcAft>
                          <a:spcPts val="30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es-ES" sz="9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Parque de vivienda protegida</a:t>
                      </a:r>
                    </a:p>
                  </a:txBody>
                  <a:tcPr marT="36000" marB="36000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08000" indent="-108000" algn="l" defTabSz="914400" rtl="0" eaLnBrk="1" latinLnBrk="0" hangingPunct="1">
                        <a:spcAft>
                          <a:spcPts val="300"/>
                        </a:spcAft>
                        <a:buFont typeface="Wingdings" panose="05000000000000000000" pitchFamily="2" charset="2"/>
                        <a:buChar char="§"/>
                      </a:pPr>
                      <a:endParaRPr lang="es-ES" sz="9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36000" marB="36000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8735561"/>
                  </a:ext>
                </a:extLst>
              </a:tr>
              <a:tr h="299572">
                <a:tc>
                  <a:txBody>
                    <a:bodyPr/>
                    <a:lstStyle/>
                    <a:p>
                      <a:pPr algn="ctr"/>
                      <a:r>
                        <a:rPr lang="es-ES" sz="900" b="1" dirty="0"/>
                        <a:t>11</a:t>
                      </a:r>
                    </a:p>
                  </a:txBody>
                  <a:tcPr marT="36000" marB="36000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08000" indent="-108000" algn="l" defTabSz="914400" rtl="0" eaLnBrk="1" latinLnBrk="0" hangingPunct="1">
                        <a:spcAft>
                          <a:spcPts val="30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es-ES" sz="9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Superficie de suelo artificializado (%) (Proporción de la superficie artificializada, considerando suelo residencial, suelo de actividades económicas y los Sistemas Generales de Equipamientos e Infraestructuras, en relación a la superficie total total)</a:t>
                      </a:r>
                    </a:p>
                    <a:p>
                      <a:pPr marL="108000" indent="-108000" algn="l" defTabSz="914400" rtl="0" eaLnBrk="1" latinLnBrk="0" hangingPunct="1">
                        <a:spcAft>
                          <a:spcPts val="30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es-ES" sz="9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Nivel medio anual de calidad del aire PM2.5 (partículas en suspensión menores a 2,5 micrones)</a:t>
                      </a:r>
                    </a:p>
                  </a:txBody>
                  <a:tcPr marT="36000" marB="36000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08000" indent="-108000" algn="l" defTabSz="914400" rtl="0" eaLnBrk="1" latinLnBrk="0" hangingPunct="1">
                        <a:spcAft>
                          <a:spcPts val="30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es-ES" sz="9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Suelo artificializado</a:t>
                      </a:r>
                    </a:p>
                    <a:p>
                      <a:pPr marL="108000" indent="-108000" algn="l" defTabSz="914400" rtl="0" eaLnBrk="1" latinLnBrk="0" hangingPunct="1">
                        <a:spcAft>
                          <a:spcPts val="30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es-ES" sz="9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Intensidad de uso del suelo residencial</a:t>
                      </a:r>
                    </a:p>
                    <a:p>
                      <a:pPr marL="108000" indent="-108000" algn="l" defTabSz="914400" rtl="0" eaLnBrk="1" latinLnBrk="0" hangingPunct="1">
                        <a:spcAft>
                          <a:spcPts val="30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es-ES" sz="9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Superficie ocupada por parques, jardines y zonas verdes urbanas</a:t>
                      </a:r>
                    </a:p>
                    <a:p>
                      <a:pPr marL="108000" indent="-108000" algn="l" defTabSz="914400" rtl="0" eaLnBrk="1" latinLnBrk="0" hangingPunct="1">
                        <a:spcAft>
                          <a:spcPts val="30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es-ES" sz="9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Número de viajeros/as que utilizan el autobús urbano</a:t>
                      </a:r>
                    </a:p>
                    <a:p>
                      <a:pPr marL="108000" indent="-108000" algn="l" defTabSz="914400" rtl="0" eaLnBrk="1" latinLnBrk="0" hangingPunct="1">
                        <a:spcAft>
                          <a:spcPts val="30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es-ES" sz="9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Concentración de partículas en suspensión (PM10)</a:t>
                      </a:r>
                    </a:p>
                    <a:p>
                      <a:pPr marL="108000" indent="-108000" algn="l" defTabSz="914400" rtl="0" eaLnBrk="1" latinLnBrk="0" hangingPunct="1">
                        <a:spcAft>
                          <a:spcPts val="30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es-ES" sz="9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Concentración de partículas finas en suspensión (PM2,5)</a:t>
                      </a:r>
                    </a:p>
                    <a:p>
                      <a:pPr marL="108000" indent="-108000" algn="l" defTabSz="914400" rtl="0" eaLnBrk="1" latinLnBrk="0" hangingPunct="1">
                        <a:spcAft>
                          <a:spcPts val="30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es-ES" sz="9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Concentración de NO2 (dióxido de nitrógeno)</a:t>
                      </a:r>
                    </a:p>
                    <a:p>
                      <a:pPr marL="108000" indent="-108000" algn="l" defTabSz="914400" rtl="0" eaLnBrk="1" latinLnBrk="0" hangingPunct="1">
                        <a:spcAft>
                          <a:spcPts val="30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es-ES" sz="9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Número de veces que se supera el valor objetivo para la protección humana en ozono</a:t>
                      </a:r>
                    </a:p>
                    <a:p>
                      <a:pPr marL="108000" indent="-108000" algn="l" defTabSz="914400" rtl="0" eaLnBrk="1" latinLnBrk="0" hangingPunct="1">
                        <a:spcAft>
                          <a:spcPts val="30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es-ES" sz="9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Personas con algún grado de dependencia en el municipio</a:t>
                      </a:r>
                    </a:p>
                    <a:p>
                      <a:pPr marL="108000" indent="-108000" algn="l" defTabSz="914400" rtl="0" eaLnBrk="1" latinLnBrk="0" hangingPunct="1">
                        <a:spcAft>
                          <a:spcPts val="30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es-ES" sz="9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Plazas en centros residenciales para personas mayores</a:t>
                      </a:r>
                    </a:p>
                    <a:p>
                      <a:pPr marL="108000" indent="-108000" algn="l" defTabSz="914400" rtl="0" eaLnBrk="1" latinLnBrk="0" hangingPunct="1">
                        <a:spcAft>
                          <a:spcPts val="30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es-ES" sz="9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Plazas en centros de día para personas mayores</a:t>
                      </a:r>
                    </a:p>
                  </a:txBody>
                  <a:tcPr marT="36000" marB="36000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08000" indent="-108000" algn="l" defTabSz="914400" rtl="0" eaLnBrk="1" latinLnBrk="0" hangingPunct="1">
                        <a:spcAft>
                          <a:spcPts val="300"/>
                        </a:spcAft>
                        <a:buFont typeface="Wingdings" panose="05000000000000000000" pitchFamily="2" charset="2"/>
                        <a:buChar char="§"/>
                      </a:pPr>
                      <a:endParaRPr lang="es-ES" sz="9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36000" marB="36000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8684285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5278570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4A4AD8C-3D7C-4F6D-D3DA-C9898A3909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a 1">
            <a:extLst>
              <a:ext uri="{FF2B5EF4-FFF2-40B4-BE49-F238E27FC236}">
                <a16:creationId xmlns:a16="http://schemas.microsoft.com/office/drawing/2014/main" id="{C95993C9-D6A2-132E-4194-05A7FDD1C07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57335193"/>
              </p:ext>
            </p:extLst>
          </p:nvPr>
        </p:nvGraphicFramePr>
        <p:xfrm>
          <a:off x="632520" y="548680"/>
          <a:ext cx="8640961" cy="53206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04056">
                  <a:extLst>
                    <a:ext uri="{9D8B030D-6E8A-4147-A177-3AD203B41FA5}">
                      <a16:colId xmlns:a16="http://schemas.microsoft.com/office/drawing/2014/main" val="3353379951"/>
                    </a:ext>
                  </a:extLst>
                </a:gridCol>
                <a:gridCol w="2160240">
                  <a:extLst>
                    <a:ext uri="{9D8B030D-6E8A-4147-A177-3AD203B41FA5}">
                      <a16:colId xmlns:a16="http://schemas.microsoft.com/office/drawing/2014/main" val="3959742473"/>
                    </a:ext>
                  </a:extLst>
                </a:gridCol>
                <a:gridCol w="3528392">
                  <a:extLst>
                    <a:ext uri="{9D8B030D-6E8A-4147-A177-3AD203B41FA5}">
                      <a16:colId xmlns:a16="http://schemas.microsoft.com/office/drawing/2014/main" val="1924804960"/>
                    </a:ext>
                  </a:extLst>
                </a:gridCol>
                <a:gridCol w="2448273">
                  <a:extLst>
                    <a:ext uri="{9D8B030D-6E8A-4147-A177-3AD203B41FA5}">
                      <a16:colId xmlns:a16="http://schemas.microsoft.com/office/drawing/2014/main" val="1416092490"/>
                    </a:ext>
                  </a:extLst>
                </a:gridCol>
              </a:tblGrid>
              <a:tr h="199099">
                <a:tc>
                  <a:txBody>
                    <a:bodyPr/>
                    <a:lstStyle/>
                    <a:p>
                      <a:pPr algn="ctr"/>
                      <a:r>
                        <a:rPr lang="es-ES" sz="900" b="1" dirty="0"/>
                        <a:t>ODS</a:t>
                      </a:r>
                    </a:p>
                  </a:txBody>
                  <a:tcPr marT="36000" marB="3600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s-ES" sz="900" b="1" dirty="0"/>
                        <a:t>INDICADORES CONSENSUADOS EN EL FORO MULTIAGENTE</a:t>
                      </a:r>
                    </a:p>
                  </a:txBody>
                  <a:tcPr marT="36000" marB="3600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s-ES" sz="900" b="1" dirty="0"/>
                        <a:t>OTROS INDICADORES UDALSAREA 2030</a:t>
                      </a:r>
                    </a:p>
                  </a:txBody>
                  <a:tcPr marT="36000" marB="3600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s-ES" sz="900" b="1" dirty="0"/>
                        <a:t>OTROS INDICADORES UTILIZADOS</a:t>
                      </a:r>
                    </a:p>
                  </a:txBody>
                  <a:tcPr marT="36000" marB="3600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40139190"/>
                  </a:ext>
                </a:extLst>
              </a:tr>
              <a:tr h="299572">
                <a:tc>
                  <a:txBody>
                    <a:bodyPr/>
                    <a:lstStyle/>
                    <a:p>
                      <a:pPr algn="ctr"/>
                      <a:r>
                        <a:rPr lang="es-ES" sz="900" b="1" dirty="0"/>
                        <a:t>12</a:t>
                      </a:r>
                    </a:p>
                  </a:txBody>
                  <a:tcPr marT="36000" marB="36000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08000" indent="-108000" algn="l" defTabSz="914400" rtl="0" eaLnBrk="1" latinLnBrk="0" hangingPunct="1">
                        <a:spcAft>
                          <a:spcPts val="300"/>
                        </a:spcAft>
                        <a:buFont typeface="Wingdings" panose="05000000000000000000" pitchFamily="2" charset="2"/>
                        <a:buChar char="§"/>
                      </a:pPr>
                      <a:endParaRPr lang="es-ES" sz="9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36000" marB="36000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08000" indent="-108000" algn="l" defTabSz="914400" rtl="0" eaLnBrk="1" latinLnBrk="0" hangingPunct="1">
                        <a:spcAft>
                          <a:spcPts val="30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es-ES" sz="9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Generación total de residuos domésticos y comerciales</a:t>
                      </a:r>
                    </a:p>
                    <a:p>
                      <a:pPr marL="108000" indent="-108000" algn="l" defTabSz="914400" rtl="0" eaLnBrk="1" latinLnBrk="0" hangingPunct="1">
                        <a:spcAft>
                          <a:spcPts val="30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es-ES" sz="9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Generación de residuos domésticos y comerciales por habitante</a:t>
                      </a:r>
                    </a:p>
                    <a:p>
                      <a:pPr marL="108000" indent="-108000" algn="l" defTabSz="914400" rtl="0" eaLnBrk="1" latinLnBrk="0" hangingPunct="1">
                        <a:spcAft>
                          <a:spcPts val="30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es-ES" sz="9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Tasa de recogida selectiva de los residuos domésticos y comerciales</a:t>
                      </a:r>
                    </a:p>
                    <a:p>
                      <a:pPr marL="108000" indent="-108000" algn="l" defTabSz="914400" rtl="0" eaLnBrk="1" latinLnBrk="0" hangingPunct="1">
                        <a:spcAft>
                          <a:spcPts val="30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es-ES" sz="9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Recogida de biorresiduos de origen doméstico o comercial</a:t>
                      </a:r>
                    </a:p>
                    <a:p>
                      <a:pPr marL="108000" indent="-108000" algn="l" defTabSz="914400" rtl="0" eaLnBrk="1" latinLnBrk="0" hangingPunct="1">
                        <a:spcAft>
                          <a:spcPts val="30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es-ES" sz="9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Recogida de residuos alimenticios y de cocinas de origen doméstico o comercial</a:t>
                      </a:r>
                    </a:p>
                    <a:p>
                      <a:pPr marL="108000" indent="-108000" algn="l" defTabSz="914400" rtl="0" eaLnBrk="1" latinLnBrk="0" hangingPunct="1">
                        <a:spcAft>
                          <a:spcPts val="30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es-ES" sz="9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Grado de implantación de instrumentos para la gestión ambiental en la administración municipal</a:t>
                      </a:r>
                    </a:p>
                    <a:p>
                      <a:pPr marL="108000" indent="-108000" algn="l" defTabSz="914400" rtl="0" eaLnBrk="1" latinLnBrk="0" hangingPunct="1">
                        <a:spcAft>
                          <a:spcPts val="30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es-ES" sz="9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Compra y contratación pública verde: número de licitaciones con cláusulas ambientales</a:t>
                      </a:r>
                    </a:p>
                    <a:p>
                      <a:pPr marL="108000" indent="-108000" algn="l" defTabSz="914400" rtl="0" eaLnBrk="1" latinLnBrk="0" hangingPunct="1">
                        <a:spcAft>
                          <a:spcPts val="30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es-ES" sz="9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Compra y contratación pública verde: importe de las licitaciones con cláusulas ambientales</a:t>
                      </a:r>
                    </a:p>
                    <a:p>
                      <a:pPr marL="108000" indent="-108000" algn="l" defTabSz="914400" rtl="0" eaLnBrk="1" latinLnBrk="0" hangingPunct="1">
                        <a:spcAft>
                          <a:spcPts val="30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es-ES" sz="9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Actividades de educación para la sostenibilidad</a:t>
                      </a:r>
                    </a:p>
                    <a:p>
                      <a:pPr marL="108000" indent="-108000" algn="l" defTabSz="914400" rtl="0" eaLnBrk="1" latinLnBrk="0" hangingPunct="1">
                        <a:spcAft>
                          <a:spcPts val="30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es-ES" sz="9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Participantes en actividades de educación para la sostenibilidad</a:t>
                      </a:r>
                    </a:p>
                  </a:txBody>
                  <a:tcPr marT="36000" marB="36000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08000" indent="-108000" algn="l" defTabSz="914400" rtl="0" eaLnBrk="1" latinLnBrk="0" hangingPunct="1">
                        <a:spcAft>
                          <a:spcPts val="300"/>
                        </a:spcAft>
                        <a:buFont typeface="Wingdings" panose="05000000000000000000" pitchFamily="2" charset="2"/>
                        <a:buChar char="§"/>
                      </a:pPr>
                      <a:endParaRPr lang="es-ES" sz="9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36000" marB="36000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12824015"/>
                  </a:ext>
                </a:extLst>
              </a:tr>
              <a:tr h="299572">
                <a:tc>
                  <a:txBody>
                    <a:bodyPr/>
                    <a:lstStyle/>
                    <a:p>
                      <a:pPr algn="ctr"/>
                      <a:r>
                        <a:rPr lang="es-ES" sz="900" b="1" dirty="0"/>
                        <a:t>13</a:t>
                      </a:r>
                    </a:p>
                  </a:txBody>
                  <a:tcPr marT="36000" marB="36000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08000" indent="-108000" algn="l" defTabSz="914400" rtl="0" eaLnBrk="1" latinLnBrk="0" hangingPunct="1">
                        <a:spcAft>
                          <a:spcPts val="300"/>
                        </a:spcAft>
                        <a:buFont typeface="Wingdings" panose="05000000000000000000" pitchFamily="2" charset="2"/>
                        <a:buChar char="§"/>
                      </a:pPr>
                      <a:endParaRPr lang="es-ES" sz="9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36000" marB="36000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08000" indent="-108000" algn="l" defTabSz="914400" rtl="0" eaLnBrk="1" latinLnBrk="0" hangingPunct="1">
                        <a:spcAft>
                          <a:spcPts val="30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es-ES" sz="9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Emisiones de gases de efecto invernadero del municipio por habitante y año (sin industria y sin sector primario)</a:t>
                      </a:r>
                    </a:p>
                    <a:p>
                      <a:pPr marL="108000" indent="-108000" algn="l" defTabSz="914400" rtl="0" eaLnBrk="1" latinLnBrk="0" hangingPunct="1">
                        <a:spcAft>
                          <a:spcPts val="30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es-ES" sz="9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Emisiones de gases de efecto invernadero del Ayuntamiento por habitante y año</a:t>
                      </a:r>
                    </a:p>
                  </a:txBody>
                  <a:tcPr marT="36000" marB="36000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08000" indent="-108000" algn="l" defTabSz="914400" rtl="0" eaLnBrk="1" latinLnBrk="0" hangingPunct="1">
                        <a:spcAft>
                          <a:spcPts val="300"/>
                        </a:spcAft>
                        <a:buFont typeface="Wingdings" panose="05000000000000000000" pitchFamily="2" charset="2"/>
                        <a:buChar char="§"/>
                      </a:pPr>
                      <a:endParaRPr lang="es-ES" sz="9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36000" marB="36000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8830633"/>
                  </a:ext>
                </a:extLst>
              </a:tr>
              <a:tr h="299572">
                <a:tc>
                  <a:txBody>
                    <a:bodyPr/>
                    <a:lstStyle/>
                    <a:p>
                      <a:pPr algn="ctr"/>
                      <a:r>
                        <a:rPr lang="es-ES" sz="900" b="1" dirty="0"/>
                        <a:t>14</a:t>
                      </a:r>
                    </a:p>
                  </a:txBody>
                  <a:tcPr marT="36000" marB="36000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08000" indent="-108000" algn="l" defTabSz="914400" rtl="0" eaLnBrk="1" latinLnBrk="0" hangingPunct="1">
                        <a:spcAft>
                          <a:spcPts val="300"/>
                        </a:spcAft>
                        <a:buFont typeface="Wingdings" panose="05000000000000000000" pitchFamily="2" charset="2"/>
                        <a:buChar char="§"/>
                      </a:pPr>
                      <a:endParaRPr lang="es-ES" sz="9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36000" marB="36000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08000" indent="-108000" algn="l" defTabSz="914400" rtl="0" eaLnBrk="1" latinLnBrk="0" hangingPunct="1">
                        <a:spcAft>
                          <a:spcPts val="30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es-ES" sz="9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Calidad de las aguas estuáricas: estado ecológico</a:t>
                      </a:r>
                    </a:p>
                    <a:p>
                      <a:pPr marL="108000" indent="-108000" algn="l" defTabSz="914400" rtl="0" eaLnBrk="1" latinLnBrk="0" hangingPunct="1">
                        <a:spcAft>
                          <a:spcPts val="30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es-ES" sz="9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Calidad de las aguas de litoral: estado ecológico</a:t>
                      </a:r>
                    </a:p>
                  </a:txBody>
                  <a:tcPr marT="36000" marB="36000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08000" indent="-108000" algn="l" defTabSz="914400" rtl="0" eaLnBrk="1" latinLnBrk="0" hangingPunct="1">
                        <a:spcAft>
                          <a:spcPts val="300"/>
                        </a:spcAft>
                        <a:buFont typeface="Wingdings" panose="05000000000000000000" pitchFamily="2" charset="2"/>
                        <a:buChar char="§"/>
                      </a:pPr>
                      <a:endParaRPr lang="es-ES" sz="9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36000" marB="36000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63273208"/>
                  </a:ext>
                </a:extLst>
              </a:tr>
              <a:tr h="299572">
                <a:tc>
                  <a:txBody>
                    <a:bodyPr/>
                    <a:lstStyle/>
                    <a:p>
                      <a:pPr algn="ctr"/>
                      <a:r>
                        <a:rPr lang="es-ES" sz="900" b="1" dirty="0"/>
                        <a:t>15</a:t>
                      </a:r>
                    </a:p>
                  </a:txBody>
                  <a:tcPr marT="36000" marB="36000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08000" indent="-108000" algn="l" defTabSz="914400" rtl="0" eaLnBrk="1" latinLnBrk="0" hangingPunct="1">
                        <a:spcAft>
                          <a:spcPts val="30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es-ES" sz="9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Superficie forestal en proporción a la superficie total (%)</a:t>
                      </a:r>
                    </a:p>
                  </a:txBody>
                  <a:tcPr marT="36000" marB="36000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08000" indent="-108000" algn="l" defTabSz="914400" rtl="0" eaLnBrk="1" latinLnBrk="0" hangingPunct="1">
                        <a:spcAft>
                          <a:spcPts val="30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es-ES" sz="9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Superficie de especial protección respecto del total de la superficie del municipio</a:t>
                      </a:r>
                    </a:p>
                    <a:p>
                      <a:pPr marL="108000" indent="-108000" algn="l" defTabSz="914400" rtl="0" eaLnBrk="1" latinLnBrk="0" hangingPunct="1">
                        <a:spcAft>
                          <a:spcPts val="30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es-ES" sz="9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Suelos potencialmente contaminados</a:t>
                      </a:r>
                    </a:p>
                    <a:p>
                      <a:pPr marL="108000" indent="-108000" algn="l" defTabSz="914400" rtl="0" eaLnBrk="1" latinLnBrk="0" hangingPunct="1">
                        <a:spcAft>
                          <a:spcPts val="30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es-ES" sz="9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Recuperación de suelos potencialmente contaminados</a:t>
                      </a:r>
                    </a:p>
                    <a:p>
                      <a:pPr marL="108000" indent="-108000" algn="l" defTabSz="914400" rtl="0" eaLnBrk="1" latinLnBrk="0" hangingPunct="1">
                        <a:spcAft>
                          <a:spcPts val="30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es-ES" sz="9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Inversión municipal en proyectos de restauración ecológica</a:t>
                      </a:r>
                    </a:p>
                    <a:p>
                      <a:pPr marL="108000" indent="-108000" algn="l" defTabSz="914400" rtl="0" eaLnBrk="1" latinLnBrk="0" hangingPunct="1">
                        <a:spcAft>
                          <a:spcPts val="30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es-ES" sz="9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Número de expedientes de suelos potencialmente contaminados con declaración de la calidad de suelo</a:t>
                      </a:r>
                    </a:p>
                  </a:txBody>
                  <a:tcPr marT="36000" marB="36000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08000" indent="-108000" algn="l" defTabSz="914400" rtl="0" eaLnBrk="1" latinLnBrk="0" hangingPunct="1">
                        <a:spcAft>
                          <a:spcPts val="300"/>
                        </a:spcAft>
                        <a:buFont typeface="Wingdings" panose="05000000000000000000" pitchFamily="2" charset="2"/>
                        <a:buChar char="§"/>
                      </a:pPr>
                      <a:endParaRPr lang="es-ES" sz="9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36000" marB="36000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988984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2131266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E5A088C-DBCA-D96E-954B-D5AAA6CC579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a 1">
            <a:extLst>
              <a:ext uri="{FF2B5EF4-FFF2-40B4-BE49-F238E27FC236}">
                <a16:creationId xmlns:a16="http://schemas.microsoft.com/office/drawing/2014/main" id="{F87198AB-7B7F-E96E-E097-E52E3C287F7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47108763"/>
              </p:ext>
            </p:extLst>
          </p:nvPr>
        </p:nvGraphicFramePr>
        <p:xfrm>
          <a:off x="632520" y="548680"/>
          <a:ext cx="8640961" cy="25359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04056">
                  <a:extLst>
                    <a:ext uri="{9D8B030D-6E8A-4147-A177-3AD203B41FA5}">
                      <a16:colId xmlns:a16="http://schemas.microsoft.com/office/drawing/2014/main" val="3353379951"/>
                    </a:ext>
                  </a:extLst>
                </a:gridCol>
                <a:gridCol w="2160240">
                  <a:extLst>
                    <a:ext uri="{9D8B030D-6E8A-4147-A177-3AD203B41FA5}">
                      <a16:colId xmlns:a16="http://schemas.microsoft.com/office/drawing/2014/main" val="3959742473"/>
                    </a:ext>
                  </a:extLst>
                </a:gridCol>
                <a:gridCol w="3528392">
                  <a:extLst>
                    <a:ext uri="{9D8B030D-6E8A-4147-A177-3AD203B41FA5}">
                      <a16:colId xmlns:a16="http://schemas.microsoft.com/office/drawing/2014/main" val="1924804960"/>
                    </a:ext>
                  </a:extLst>
                </a:gridCol>
                <a:gridCol w="2448273">
                  <a:extLst>
                    <a:ext uri="{9D8B030D-6E8A-4147-A177-3AD203B41FA5}">
                      <a16:colId xmlns:a16="http://schemas.microsoft.com/office/drawing/2014/main" val="1416092490"/>
                    </a:ext>
                  </a:extLst>
                </a:gridCol>
              </a:tblGrid>
              <a:tr h="199099">
                <a:tc>
                  <a:txBody>
                    <a:bodyPr/>
                    <a:lstStyle/>
                    <a:p>
                      <a:pPr algn="ctr"/>
                      <a:r>
                        <a:rPr lang="es-ES" sz="900" b="1" dirty="0"/>
                        <a:t>ODS</a:t>
                      </a:r>
                    </a:p>
                  </a:txBody>
                  <a:tcPr marT="36000" marB="3600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s-ES" sz="900" b="1" dirty="0"/>
                        <a:t>INDICADORES CONSENSUADOS EN EL FORO MULTIAGENTE</a:t>
                      </a:r>
                    </a:p>
                  </a:txBody>
                  <a:tcPr marT="36000" marB="3600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s-ES" sz="900" b="1" dirty="0"/>
                        <a:t>OTROS INDICADORES UDALSAREA 2030</a:t>
                      </a:r>
                    </a:p>
                  </a:txBody>
                  <a:tcPr marT="36000" marB="3600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s-ES" sz="900" b="1" dirty="0"/>
                        <a:t>OTROS INDICADORES UTILIZADOS</a:t>
                      </a:r>
                    </a:p>
                  </a:txBody>
                  <a:tcPr marT="36000" marB="3600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40139190"/>
                  </a:ext>
                </a:extLst>
              </a:tr>
              <a:tr h="299572">
                <a:tc>
                  <a:txBody>
                    <a:bodyPr/>
                    <a:lstStyle/>
                    <a:p>
                      <a:pPr algn="ctr"/>
                      <a:r>
                        <a:rPr lang="es-ES" sz="900" b="1" dirty="0"/>
                        <a:t>16</a:t>
                      </a:r>
                    </a:p>
                  </a:txBody>
                  <a:tcPr marT="36000" marB="36000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08000" indent="-108000" algn="l" defTabSz="914400" rtl="0" eaLnBrk="1" latinLnBrk="0" hangingPunct="1">
                        <a:spcAft>
                          <a:spcPts val="30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es-ES" sz="9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Índice de delitos. Infracciones penales por 1.000 habitantes (Nº total de delitos y faltas conocidos y registrados por la Ertzaintza ocurridos en el municipio, por cada 1.000 habitantes)</a:t>
                      </a:r>
                    </a:p>
                  </a:txBody>
                  <a:tcPr marT="36000" marB="36000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08000" indent="-108000" algn="l" defTabSz="914400" rtl="0" eaLnBrk="1" latinLnBrk="0" hangingPunct="1">
                        <a:spcAft>
                          <a:spcPts val="30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es-ES" sz="9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Reuniones de los mecanismos presenciales de participación ciudadana</a:t>
                      </a:r>
                    </a:p>
                    <a:p>
                      <a:pPr marL="108000" indent="-108000" algn="l" defTabSz="914400" rtl="0" eaLnBrk="1" latinLnBrk="0" hangingPunct="1">
                        <a:spcAft>
                          <a:spcPts val="30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es-ES" sz="9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Reuniones del mecanismo presencial de participación ciudadana de la Agenda 2030 Local</a:t>
                      </a:r>
                    </a:p>
                    <a:p>
                      <a:pPr marL="108000" indent="-108000" algn="l" defTabSz="914400" rtl="0" eaLnBrk="1" latinLnBrk="0" hangingPunct="1">
                        <a:spcAft>
                          <a:spcPts val="30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es-ES" sz="9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Planes y programas municipales con la publicación de la evaluación del grado de cumplimiento y resultados</a:t>
                      </a:r>
                    </a:p>
                  </a:txBody>
                  <a:tcPr marT="36000" marB="36000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08000" indent="-108000" algn="l" defTabSz="914400" rtl="0" eaLnBrk="1" latinLnBrk="0" hangingPunct="1">
                        <a:spcAft>
                          <a:spcPts val="30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es-ES" sz="9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Nº de personas atendidas en el SAC</a:t>
                      </a:r>
                    </a:p>
                    <a:p>
                      <a:pPr marL="108000" indent="-108000" algn="l" defTabSz="914400" rtl="0" eaLnBrk="1" latinLnBrk="0" hangingPunct="1">
                        <a:spcAft>
                          <a:spcPts val="30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es-ES" sz="9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Nº de solicitudes de acceso a la información respondidas</a:t>
                      </a:r>
                    </a:p>
                    <a:p>
                      <a:pPr marL="108000" indent="-108000" algn="l" defTabSz="914400" rtl="0" eaLnBrk="1" latinLnBrk="0" hangingPunct="1">
                        <a:spcAft>
                          <a:spcPts val="30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es-ES" sz="9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Nº de asistentes a los actos institucionales organizados</a:t>
                      </a:r>
                    </a:p>
                    <a:p>
                      <a:pPr marL="108000" indent="-108000" algn="l" defTabSz="914400" rtl="0" eaLnBrk="1" latinLnBrk="0" hangingPunct="1">
                        <a:spcAft>
                          <a:spcPts val="30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es-ES" sz="9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Nº de plenos realizados</a:t>
                      </a:r>
                    </a:p>
                  </a:txBody>
                  <a:tcPr marT="36000" marB="36000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68266688"/>
                  </a:ext>
                </a:extLst>
              </a:tr>
              <a:tr h="299572">
                <a:tc>
                  <a:txBody>
                    <a:bodyPr/>
                    <a:lstStyle/>
                    <a:p>
                      <a:pPr algn="ctr"/>
                      <a:r>
                        <a:rPr lang="es-ES" sz="900" b="1" dirty="0"/>
                        <a:t>17</a:t>
                      </a:r>
                    </a:p>
                  </a:txBody>
                  <a:tcPr marT="36000" marB="36000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08000" indent="-108000" algn="l" defTabSz="914400" rtl="0" eaLnBrk="1" latinLnBrk="0" hangingPunct="1">
                        <a:spcAft>
                          <a:spcPts val="300"/>
                        </a:spcAft>
                        <a:buFont typeface="Wingdings" panose="05000000000000000000" pitchFamily="2" charset="2"/>
                        <a:buChar char="§"/>
                      </a:pPr>
                      <a:endParaRPr lang="es-ES" sz="9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36000" marB="36000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08000" indent="-108000" algn="l" defTabSz="914400" rtl="0" eaLnBrk="1" latinLnBrk="0" hangingPunct="1">
                        <a:spcAft>
                          <a:spcPts val="30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es-ES" sz="9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Presupuesto municipal destinado a cooperación internacional para el desarrollo</a:t>
                      </a:r>
                    </a:p>
                    <a:p>
                      <a:pPr marL="108000" indent="-108000" algn="l" defTabSz="914400" rtl="0" eaLnBrk="1" latinLnBrk="0" hangingPunct="1">
                        <a:spcAft>
                          <a:spcPts val="30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es-ES" sz="9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Número de redes y alianzas en las que participa el municipio relacionadas con el desarrollo sostenible</a:t>
                      </a:r>
                    </a:p>
                  </a:txBody>
                  <a:tcPr marT="36000" marB="36000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08000" indent="-108000" algn="l" defTabSz="914400" rtl="0" eaLnBrk="1" latinLnBrk="0" hangingPunct="1">
                        <a:spcAft>
                          <a:spcPts val="30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es-ES" sz="9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Nº de proyectos de cooperación al desarrollo y de emergencia financiados</a:t>
                      </a:r>
                    </a:p>
                    <a:p>
                      <a:pPr marL="108000" indent="-108000" algn="l" defTabSz="914400" rtl="0" eaLnBrk="1" latinLnBrk="0" hangingPunct="1">
                        <a:spcAft>
                          <a:spcPts val="30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es-ES" sz="9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Nº de personas beneficiarias en proyectos de cooperación internacional</a:t>
                      </a:r>
                    </a:p>
                  </a:txBody>
                  <a:tcPr marT="36000" marB="36000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09154755"/>
                  </a:ext>
                </a:extLst>
              </a:tr>
              <a:tr h="299572">
                <a:tc>
                  <a:txBody>
                    <a:bodyPr/>
                    <a:lstStyle/>
                    <a:p>
                      <a:pPr algn="ctr"/>
                      <a:r>
                        <a:rPr lang="es-ES" sz="900" b="1" dirty="0"/>
                        <a:t>18</a:t>
                      </a:r>
                    </a:p>
                  </a:txBody>
                  <a:tcPr marT="36000" marB="36000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08000" indent="-108000" algn="l" defTabSz="914400" rtl="0" eaLnBrk="1" latinLnBrk="0" hangingPunct="1">
                        <a:spcAft>
                          <a:spcPts val="300"/>
                        </a:spcAft>
                        <a:buFont typeface="Wingdings" panose="05000000000000000000" pitchFamily="2" charset="2"/>
                        <a:buChar char="§"/>
                      </a:pPr>
                      <a:endParaRPr lang="es-ES" sz="9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36000" marB="36000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08000" indent="-108000" algn="l" defTabSz="914400" rtl="0" eaLnBrk="1" latinLnBrk="0" hangingPunct="1">
                        <a:spcAft>
                          <a:spcPts val="300"/>
                        </a:spcAft>
                        <a:buFont typeface="Wingdings" panose="05000000000000000000" pitchFamily="2" charset="2"/>
                        <a:buChar char="§"/>
                      </a:pPr>
                      <a:endParaRPr lang="es-ES" sz="9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36000" marB="36000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08000" indent="-108000" algn="l" defTabSz="914400" rtl="0" eaLnBrk="1" latinLnBrk="0" hangingPunct="1">
                        <a:spcAft>
                          <a:spcPts val="30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es-ES" sz="9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Nº de actividades culturales desarrolladas</a:t>
                      </a:r>
                    </a:p>
                    <a:p>
                      <a:pPr marL="108000" indent="-108000" algn="l" defTabSz="914400" rtl="0" eaLnBrk="1" latinLnBrk="0" hangingPunct="1">
                        <a:spcAft>
                          <a:spcPts val="30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es-ES" sz="9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Nº de personas asistentes a las actividades culturales</a:t>
                      </a:r>
                    </a:p>
                  </a:txBody>
                  <a:tcPr marT="36000" marB="36000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063795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82892994"/>
      </p:ext>
    </p:extLst>
  </p:cSld>
  <p:clrMapOvr>
    <a:masterClrMapping/>
  </p:clrMapOvr>
</p:sld>
</file>

<file path=ppt/theme/theme1.xml><?xml version="1.0" encoding="utf-8"?>
<a:theme xmlns:a="http://schemas.openxmlformats.org/drawingml/2006/main" name="Página normal (con logos)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lásico de Office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Página resumen (sin logos)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Portada/subportada (sin logos)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lásico de Office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56cea4fb-75aa-457a-93fd-7d2bbcf5e71c">
      <Terms xmlns="http://schemas.microsoft.com/office/infopath/2007/PartnerControls"/>
    </lcf76f155ced4ddcb4097134ff3c332f>
    <TaxCatchAll xmlns="e5c38e7c-7bf1-4f65-9867-418feb6a25f6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1F9EB9E71C815840B65D7F020C9B88AB" ma:contentTypeVersion="14" ma:contentTypeDescription="Crear nuevo documento." ma:contentTypeScope="" ma:versionID="1892fd45be2717f35b72345f470bb542">
  <xsd:schema xmlns:xsd="http://www.w3.org/2001/XMLSchema" xmlns:xs="http://www.w3.org/2001/XMLSchema" xmlns:p="http://schemas.microsoft.com/office/2006/metadata/properties" xmlns:ns2="56cea4fb-75aa-457a-93fd-7d2bbcf5e71c" xmlns:ns3="e5c38e7c-7bf1-4f65-9867-418feb6a25f6" targetNamespace="http://schemas.microsoft.com/office/2006/metadata/properties" ma:root="true" ma:fieldsID="6fae8b85eba5b8a3a4d25d97461c2de7" ns2:_="" ns3:_="">
    <xsd:import namespace="56cea4fb-75aa-457a-93fd-7d2bbcf5e71c"/>
    <xsd:import namespace="e5c38e7c-7bf1-4f65-9867-418feb6a25f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Location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6cea4fb-75aa-457a-93fd-7d2bbcf5e71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7" nillable="true" ma:taxonomy="true" ma:internalName="lcf76f155ced4ddcb4097134ff3c332f" ma:taxonomyFieldName="MediaServiceImageTags" ma:displayName="Etiquetas de imagen" ma:readOnly="false" ma:fieldId="{5cf76f15-5ced-4ddc-b409-7134ff3c332f}" ma:taxonomyMulti="true" ma:sspId="1e330baa-57d1-487f-8aec-6489e771093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19" nillable="true" ma:displayName="Location" ma:indexed="true" ma:internalName="MediaServiceLocation" ma:readOnly="true">
      <xsd:simpleType>
        <xsd:restriction base="dms:Text"/>
      </xsd:simpleType>
    </xsd:element>
    <xsd:element name="MediaServiceObjectDetectorVersions" ma:index="2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1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5c38e7c-7bf1-4f65-9867-418feb6a25f6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6f35097b-a125-42e7-8a12-10c571468e7d}" ma:internalName="TaxCatchAll" ma:showField="CatchAllData" ma:web="e5c38e7c-7bf1-4f65-9867-418feb6a25f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ni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74943EC4-CFD4-4854-9644-0B9CFA6BA203}">
  <ds:schemaRefs>
    <ds:schemaRef ds:uri="http://schemas.microsoft.com/office/2006/documentManagement/types"/>
    <ds:schemaRef ds:uri="e5c38e7c-7bf1-4f65-9867-418feb6a25f6"/>
    <ds:schemaRef ds:uri="http://purl.org/dc/elements/1.1/"/>
    <ds:schemaRef ds:uri="http://www.w3.org/XML/1998/namespace"/>
    <ds:schemaRef ds:uri="http://schemas.microsoft.com/office/infopath/2007/PartnerControls"/>
    <ds:schemaRef ds:uri="http://purl.org/dc/dcmitype/"/>
    <ds:schemaRef ds:uri="http://purl.org/dc/terms/"/>
    <ds:schemaRef ds:uri="http://schemas.microsoft.com/office/2006/metadata/properties"/>
    <ds:schemaRef ds:uri="http://schemas.openxmlformats.org/package/2006/metadata/core-properties"/>
    <ds:schemaRef ds:uri="56cea4fb-75aa-457a-93fd-7d2bbcf5e71c"/>
  </ds:schemaRefs>
</ds:datastoreItem>
</file>

<file path=customXml/itemProps2.xml><?xml version="1.0" encoding="utf-8"?>
<ds:datastoreItem xmlns:ds="http://schemas.openxmlformats.org/officeDocument/2006/customXml" ds:itemID="{6B861965-F64D-43F8-85CC-7555E38E8AD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6cea4fb-75aa-457a-93fd-7d2bbcf5e71c"/>
    <ds:schemaRef ds:uri="e5c38e7c-7bf1-4f65-9867-418feb6a25f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77E9D5B5-6241-4CA0-99BA-284BA365E33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48154</TotalTime>
  <Words>1810</Words>
  <Application>Microsoft Office PowerPoint</Application>
  <PresentationFormat>A4 (210 x 297 mm)</PresentationFormat>
  <Paragraphs>193</Paragraphs>
  <Slides>9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3</vt:i4>
      </vt:variant>
      <vt:variant>
        <vt:lpstr>Títulos de diapositiva</vt:lpstr>
      </vt:variant>
      <vt:variant>
        <vt:i4>9</vt:i4>
      </vt:variant>
    </vt:vector>
  </HeadingPairs>
  <TitlesOfParts>
    <vt:vector size="15" baseType="lpstr">
      <vt:lpstr>Arial</vt:lpstr>
      <vt:lpstr>Calibri</vt:lpstr>
      <vt:lpstr>Wingdings</vt:lpstr>
      <vt:lpstr>Página normal (con logos)</vt:lpstr>
      <vt:lpstr>Página resumen (sin logos)</vt:lpstr>
      <vt:lpstr>Portada/subportada (sin logos)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Tristán Shedden</dc:creator>
  <cp:lastModifiedBy>Joseba Egia</cp:lastModifiedBy>
  <cp:revision>1588</cp:revision>
  <cp:lastPrinted>2025-09-22T09:43:58Z</cp:lastPrinted>
  <dcterms:created xsi:type="dcterms:W3CDTF">2014-04-07T08:59:41Z</dcterms:created>
  <dcterms:modified xsi:type="dcterms:W3CDTF">2025-10-02T05:49:32Z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eSynDocOpportunityDesc">
    <vt:lpwstr>
    </vt:lpwstr>
  </property>
  <property fmtid="{D5CDD505-2E9C-101B-9397-08002B2CF9AE}" pid="3" name="eSynDocOpportunityID">
    <vt:lpwstr>
    </vt:lpwstr>
  </property>
  <property fmtid="{D5CDD505-2E9C-101B-9397-08002B2CF9AE}" pid="4" name="eSynDocAttachmentID">
    <vt:lpwstr>{94666364-2a4d-4bdb-a897-222c4698956a}</vt:lpwstr>
  </property>
  <property fmtid="{D5CDD505-2E9C-101B-9397-08002B2CF9AE}" pid="5" name="eSynDocContactDesc">
    <vt:lpwstr>
    </vt:lpwstr>
  </property>
  <property fmtid="{D5CDD505-2E9C-101B-9397-08002B2CF9AE}" pid="6" name="eSynDocAccountDesc">
    <vt:lpwstr>Diputación Foral Gipuzkoa (grupo)</vt:lpwstr>
  </property>
  <property fmtid="{D5CDD505-2E9C-101B-9397-08002B2CF9AE}" pid="7" name="eSynDocProjectDesc">
    <vt:lpwstr>DFG Promoción Igualdad y Conciliación en Ámbito Laboral 2017</vt:lpwstr>
  </property>
  <property fmtid="{D5CDD505-2E9C-101B-9397-08002B2CF9AE}" pid="8" name="eSynDocTransactionDesc">
    <vt:lpwstr>
    </vt:lpwstr>
  </property>
  <property fmtid="{D5CDD505-2E9C-101B-9397-08002B2CF9AE}" pid="9" name="eSynDocSerialDesc">
    <vt:lpwstr>
    </vt:lpwstr>
  </property>
  <property fmtid="{D5CDD505-2E9C-101B-9397-08002B2CF9AE}" pid="10" name="eSynDocItemDesc">
    <vt:lpwstr>4. S&amp;F Igualdad y responsabilidad social</vt:lpwstr>
  </property>
  <property fmtid="{D5CDD505-2E9C-101B-9397-08002B2CF9AE}" pid="11" name="eSynDocResourceDesc">
    <vt:lpwstr>Teresa Hormaeche</vt:lpwstr>
  </property>
  <property fmtid="{D5CDD505-2E9C-101B-9397-08002B2CF9AE}" pid="12" name="eSynTransactionEntryKey">
    <vt:lpwstr>
    </vt:lpwstr>
  </property>
  <property fmtid="{D5CDD505-2E9C-101B-9397-08002B2CF9AE}" pid="13" name="eSynDocVersionStartDate">
    <vt:lpwstr>
    </vt:lpwstr>
  </property>
  <property fmtid="{D5CDD505-2E9C-101B-9397-08002B2CF9AE}" pid="14" name="eSynDocVersion">
    <vt:lpwstr>
    </vt:lpwstr>
  </property>
  <property fmtid="{D5CDD505-2E9C-101B-9397-08002B2CF9AE}" pid="15" name="eSynDocAttachFileName">
    <vt:lpwstr>DFG Igualdad ámbito laboral 2017 - propuesta 2017 03 12 ventregada.pptx</vt:lpwstr>
  </property>
  <property fmtid="{D5CDD505-2E9C-101B-9397-08002B2CF9AE}" pid="16" name="eSynDocSummary">
    <vt:lpwstr>
    </vt:lpwstr>
  </property>
  <property fmtid="{D5CDD505-2E9C-101B-9397-08002B2CF9AE}" pid="17" name="eSynDocPublish">
    <vt:lpwstr>0</vt:lpwstr>
  </property>
  <property fmtid="{D5CDD505-2E9C-101B-9397-08002B2CF9AE}" pid="18" name="eSynDocTypeID">
    <vt:lpwstr>0</vt:lpwstr>
  </property>
  <property fmtid="{D5CDD505-2E9C-101B-9397-08002B2CF9AE}" pid="19" name="eSynDocSerialNumber">
    <vt:lpwstr>
    </vt:lpwstr>
  </property>
  <property fmtid="{D5CDD505-2E9C-101B-9397-08002B2CF9AE}" pid="20" name="eSynDocSubject">
    <vt:lpwstr>DFG Promoción Igualdad y Conciliación en Ámbito Laboral 2017 - Propuesta técnica (versión entregada)</vt:lpwstr>
  </property>
  <property fmtid="{D5CDD505-2E9C-101B-9397-08002B2CF9AE}" pid="21" name="eSynDocItem">
    <vt:lpwstr>0004</vt:lpwstr>
  </property>
  <property fmtid="{D5CDD505-2E9C-101B-9397-08002B2CF9AE}" pid="22" name="eSynDocAcctContact">
    <vt:lpwstr>
    </vt:lpwstr>
  </property>
  <property fmtid="{D5CDD505-2E9C-101B-9397-08002B2CF9AE}" pid="23" name="eSynDocContactID">
    <vt:lpwstr>
    </vt:lpwstr>
  </property>
  <property fmtid="{D5CDD505-2E9C-101B-9397-08002B2CF9AE}" pid="24" name="eSynDocAccount">
    <vt:lpwstr>57</vt:lpwstr>
  </property>
  <property fmtid="{D5CDD505-2E9C-101B-9397-08002B2CF9AE}" pid="25" name="eSynDocResource">
    <vt:lpwstr>33</vt:lpwstr>
  </property>
  <property fmtid="{D5CDD505-2E9C-101B-9397-08002B2CF9AE}" pid="26" name="eSynDocProjectNr">
    <vt:lpwstr>A1177</vt:lpwstr>
  </property>
  <property fmtid="{D5CDD505-2E9C-101B-9397-08002B2CF9AE}" pid="27" name="eSynDocSecurity">
    <vt:lpwstr>10</vt:lpwstr>
  </property>
  <property fmtid="{D5CDD505-2E9C-101B-9397-08002B2CF9AE}" pid="28" name="eSynDocAssortment">
    <vt:lpwstr>000</vt:lpwstr>
  </property>
  <property fmtid="{D5CDD505-2E9C-101B-9397-08002B2CF9AE}" pid="29" name="eSynDocLanguageCode">
    <vt:lpwstr>
    </vt:lpwstr>
  </property>
  <property fmtid="{D5CDD505-2E9C-101B-9397-08002B2CF9AE}" pid="30" name="eSynDocDivisionDesc">
    <vt:lpwstr>
    </vt:lpwstr>
  </property>
  <property fmtid="{D5CDD505-2E9C-101B-9397-08002B2CF9AE}" pid="31" name="eSynDocDivision">
    <vt:lpwstr>
    </vt:lpwstr>
  </property>
  <property fmtid="{D5CDD505-2E9C-101B-9397-08002B2CF9AE}" pid="32" name="eSynDocParentDocument">
    <vt:lpwstr>
    </vt:lpwstr>
  </property>
  <property fmtid="{D5CDD505-2E9C-101B-9397-08002B2CF9AE}" pid="33" name="eSynDocSubCategory">
    <vt:lpwstr>Propuestas del proyecto</vt:lpwstr>
  </property>
  <property fmtid="{D5CDD505-2E9C-101B-9397-08002B2CF9AE}" pid="34" name="eSynDocCategoryID">
    <vt:lpwstr>Documentos de Proyectos</vt:lpwstr>
  </property>
  <property fmtid="{D5CDD505-2E9C-101B-9397-08002B2CF9AE}" pid="35" name="eSynDocGroupDesc">
    <vt:lpwstr>Consultoría</vt:lpwstr>
  </property>
  <property fmtid="{D5CDD505-2E9C-101B-9397-08002B2CF9AE}" pid="36" name="eSynDocGroupID">
    <vt:lpwstr>9</vt:lpwstr>
  </property>
  <property fmtid="{D5CDD505-2E9C-101B-9397-08002B2CF9AE}" pid="37" name="eSynDocHID">
    <vt:lpwstr>20355</vt:lpwstr>
  </property>
  <property fmtid="{D5CDD505-2E9C-101B-9397-08002B2CF9AE}" pid="38" name="eSynCleanUp11/26/2014 18:09:16">
    <vt:i4>1</vt:i4>
  </property>
  <property fmtid="{D5CDD505-2E9C-101B-9397-08002B2CF9AE}" pid="39" name="eSynCleanUp10/28/2015 11:28:13">
    <vt:i4>1</vt:i4>
  </property>
  <property fmtid="{D5CDD505-2E9C-101B-9397-08002B2CF9AE}" pid="40" name="eSynCleanUp03/13/2017 09:37:58">
    <vt:i4>1</vt:i4>
  </property>
  <property fmtid="{D5CDD505-2E9C-101B-9397-08002B2CF9AE}" pid="41" name="eSynCleanUp05/25/2017 12:08:29">
    <vt:i4>1</vt:i4>
  </property>
  <property fmtid="{D5CDD505-2E9C-101B-9397-08002B2CF9AE}" pid="42" name="ContentTypeId">
    <vt:lpwstr>0x0101001F9EB9E71C815840B65D7F020C9B88AB</vt:lpwstr>
  </property>
  <property fmtid="{D5CDD505-2E9C-101B-9397-08002B2CF9AE}" pid="43" name="MediaServiceImageTags">
    <vt:lpwstr/>
  </property>
  <property fmtid="{D5CDD505-2E9C-101B-9397-08002B2CF9AE}" pid="44" name="xd_ProgID">
    <vt:lpwstr/>
  </property>
  <property fmtid="{D5CDD505-2E9C-101B-9397-08002B2CF9AE}" pid="45" name="ComplianceAssetId">
    <vt:lpwstr/>
  </property>
  <property fmtid="{D5CDD505-2E9C-101B-9397-08002B2CF9AE}" pid="46" name="TemplateUrl">
    <vt:lpwstr/>
  </property>
  <property fmtid="{D5CDD505-2E9C-101B-9397-08002B2CF9AE}" pid="47" name="_ExtendedDescription">
    <vt:lpwstr/>
  </property>
  <property fmtid="{D5CDD505-2E9C-101B-9397-08002B2CF9AE}" pid="48" name="xd_Signature">
    <vt:bool>false</vt:bool>
  </property>
  <property fmtid="{D5CDD505-2E9C-101B-9397-08002B2CF9AE}" pid="49" name="TriggerFlowInfo">
    <vt:lpwstr/>
  </property>
</Properties>
</file>