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906000" cy="6858000" type="A4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54B630-545B-4E44-9CAD-56AA30A89BED}" v="2" dt="2025-10-02T05:39:04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79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ba Egia" userId="c69532da-ca1a-42fd-9c10-0669922cb726" providerId="ADAL" clId="{9EB66C34-E435-4AF7-9AA6-9E8C3214776F}"/>
    <pc:docChg chg="modSld">
      <pc:chgData name="Joseba Egia" userId="c69532da-ca1a-42fd-9c10-0669922cb726" providerId="ADAL" clId="{9EB66C34-E435-4AF7-9AA6-9E8C3214776F}" dt="2025-10-02T05:50:06.975" v="138" actId="113"/>
      <pc:docMkLst>
        <pc:docMk/>
      </pc:docMkLst>
      <pc:sldChg chg="modSp mod">
        <pc:chgData name="Joseba Egia" userId="c69532da-ca1a-42fd-9c10-0669922cb726" providerId="ADAL" clId="{9EB66C34-E435-4AF7-9AA6-9E8C3214776F}" dt="2025-10-02T05:50:06.975" v="138" actId="113"/>
        <pc:sldMkLst>
          <pc:docMk/>
          <pc:sldMk cId="0" sldId="257"/>
        </pc:sldMkLst>
        <pc:spChg chg="mod">
          <ac:chgData name="Joseba Egia" userId="c69532da-ca1a-42fd-9c10-0669922cb726" providerId="ADAL" clId="{9EB66C34-E435-4AF7-9AA6-9E8C3214776F}" dt="2025-10-02T05:50:06.975" v="138" actId="113"/>
          <ac:spMkLst>
            <pc:docMk/>
            <pc:sldMk cId="0" sldId="257"/>
            <ac:spMk id="42" creationId="{00000000-0000-0000-0000-000000000000}"/>
          </ac:spMkLst>
        </pc:spChg>
      </pc:sldChg>
      <pc:sldChg chg="modSp mod">
        <pc:chgData name="Joseba Egia" userId="c69532da-ca1a-42fd-9c10-0669922cb726" providerId="ADAL" clId="{9EB66C34-E435-4AF7-9AA6-9E8C3214776F}" dt="2025-10-02T05:38:06.811" v="136" actId="20577"/>
        <pc:sldMkLst>
          <pc:docMk/>
          <pc:sldMk cId="0" sldId="259"/>
        </pc:sldMkLst>
        <pc:spChg chg="mod">
          <ac:chgData name="Joseba Egia" userId="c69532da-ca1a-42fd-9c10-0669922cb726" providerId="ADAL" clId="{9EB66C34-E435-4AF7-9AA6-9E8C3214776F}" dt="2025-10-02T05:38:06.811" v="136" actId="20577"/>
          <ac:spMkLst>
            <pc:docMk/>
            <pc:sldMk cId="0" sldId="259"/>
            <ac:spMk id="4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u-E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u-E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"/>
          <p:cNvSpPr/>
          <p:nvPr/>
        </p:nvSpPr>
        <p:spPr>
          <a:xfrm>
            <a:off x="9460800" y="6597360"/>
            <a:ext cx="428760" cy="17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fld id="{8EE6241D-5086-4D82-89CD-681A587CDDC7}" type="slidenum">
              <a:rPr lang="es-ES" sz="800" b="0" strike="noStrike" spc="-1">
                <a:solidFill>
                  <a:schemeClr val="dk1"/>
                </a:solidFill>
                <a:latin typeface="Arial"/>
              </a:rPr>
              <a:t>‹Nº›</a:t>
            </a:fld>
            <a:endParaRPr lang="eu-ES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u-E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u-E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u-ES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u-ES" sz="2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u-ES" sz="20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u-E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u-E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u-E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del.eus/eu/argitalpenak/libro/guia_practica_para_iniciarse_en_el_alineamiento_del_presupuesto_municipal_con_los_objetivos_de_desarrollo_sostenible_guia_actualizada_en_septiembre_2024_ods_18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dalsarea2030.eus/argitalpenak/tokiko030-agenda-nola-heldu-garapen-jasangarriaren-helburuei-tokiko-eremutik-gida-praktikoa-3" TargetMode="External"/><Relationship Id="rId2" Type="http://schemas.openxmlformats.org/officeDocument/2006/relationships/hyperlink" Target="https://sdg.eustat.eus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adroTexto 1"/>
          <p:cNvSpPr/>
          <p:nvPr/>
        </p:nvSpPr>
        <p:spPr>
          <a:xfrm>
            <a:off x="578520" y="2396263"/>
            <a:ext cx="8746200" cy="252231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 defTabSz="914040">
              <a:lnSpc>
                <a:spcPct val="100000"/>
              </a:lnSpc>
            </a:pPr>
            <a:r>
              <a:rPr lang="eu-ES" sz="2400" b="0" strike="noStrike" spc="-1" dirty="0">
                <a:solidFill>
                  <a:schemeClr val="dk1"/>
                </a:solidFill>
                <a:latin typeface="Arial"/>
              </a:rPr>
              <a:t>Udal</a:t>
            </a:r>
            <a:r>
              <a:rPr lang="eu-ES" sz="2400" spc="-1" dirty="0">
                <a:solidFill>
                  <a:schemeClr val="dk1"/>
                </a:solidFill>
                <a:latin typeface="Arial"/>
              </a:rPr>
              <a:t> </a:t>
            </a:r>
            <a:r>
              <a:rPr lang="eu-ES" sz="2400" b="0" strike="noStrike" spc="-1" dirty="0">
                <a:solidFill>
                  <a:schemeClr val="dk1"/>
                </a:solidFill>
                <a:latin typeface="Arial"/>
              </a:rPr>
              <a:t>ekintza 2030 Agendari eta </a:t>
            </a:r>
            <a:r>
              <a:rPr lang="eu-ES" sz="2400" b="0" strike="noStrike" spc="-1" dirty="0" err="1">
                <a:solidFill>
                  <a:schemeClr val="dk1"/>
                </a:solidFill>
                <a:latin typeface="Arial"/>
              </a:rPr>
              <a:t>GJHei</a:t>
            </a:r>
            <a:r>
              <a:rPr lang="eu-ES" sz="2400" b="0" strike="noStrike" spc="-1" dirty="0">
                <a:solidFill>
                  <a:schemeClr val="dk1"/>
                </a:solidFill>
                <a:latin typeface="Arial"/>
              </a:rPr>
              <a:t> dagokien moduan komunikatzea errazteko</a:t>
            </a:r>
            <a:endParaRPr lang="eu-ES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040">
              <a:lnSpc>
                <a:spcPct val="100000"/>
              </a:lnSpc>
            </a:pPr>
            <a:r>
              <a:rPr lang="eu-ES" sz="2400" b="0" strike="noStrike" spc="-1" dirty="0">
                <a:solidFill>
                  <a:schemeClr val="dk1"/>
                </a:solidFill>
                <a:latin typeface="Arial"/>
              </a:rPr>
              <a:t>txantiloi-ereduak</a:t>
            </a:r>
            <a:endParaRPr lang="eu-ES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040">
              <a:lnSpc>
                <a:spcPct val="100000"/>
              </a:lnSpc>
            </a:pPr>
            <a:endParaRPr lang="eu-ES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040">
              <a:lnSpc>
                <a:spcPct val="100000"/>
              </a:lnSpc>
            </a:pPr>
            <a:r>
              <a:rPr lang="eu-ES" sz="24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AURKEZPENA ETA ADIERAZLEEN ERANSKINA</a:t>
            </a:r>
            <a:endParaRPr lang="eu-ES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040">
              <a:lnSpc>
                <a:spcPct val="100000"/>
              </a:lnSpc>
            </a:pPr>
            <a:endParaRPr lang="eu-ES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040">
              <a:lnSpc>
                <a:spcPct val="100000"/>
              </a:lnSpc>
            </a:pPr>
            <a:r>
              <a:rPr lang="eu-ES" sz="1400" b="0" strike="noStrike" spc="-1" dirty="0">
                <a:solidFill>
                  <a:schemeClr val="dk1"/>
                </a:solidFill>
                <a:latin typeface="Arial"/>
              </a:rPr>
              <a:t>2025eko urria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0" name="Picture 2" descr="Eudel | Ayuntamiento de Ermua"/>
          <p:cNvPicPr/>
          <p:nvPr/>
        </p:nvPicPr>
        <p:blipFill>
          <a:blip r:embed="rId2"/>
          <a:stretch/>
        </p:blipFill>
        <p:spPr>
          <a:xfrm>
            <a:off x="3636360" y="260640"/>
            <a:ext cx="2630160" cy="1555920"/>
          </a:xfrm>
          <a:prstGeom prst="rect">
            <a:avLst/>
          </a:prstGeom>
          <a:ln w="0">
            <a:noFill/>
          </a:ln>
        </p:spPr>
      </p:pic>
      <p:pic>
        <p:nvPicPr>
          <p:cNvPr id="41" name="Imagen 3"/>
          <p:cNvPicPr/>
          <p:nvPr/>
        </p:nvPicPr>
        <p:blipFill>
          <a:blip r:embed="rId3"/>
          <a:stretch/>
        </p:blipFill>
        <p:spPr>
          <a:xfrm>
            <a:off x="3948120" y="4905000"/>
            <a:ext cx="2007000" cy="1950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113;p16"/>
          <p:cNvSpPr/>
          <p:nvPr/>
        </p:nvSpPr>
        <p:spPr>
          <a:xfrm>
            <a:off x="729090" y="398199"/>
            <a:ext cx="8655840" cy="63513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numCol="1" spcCol="360000" anchor="t">
            <a:spAutoFit/>
          </a:bodyPr>
          <a:lstStyle/>
          <a:p>
            <a:pPr defTabSz="914040">
              <a:lnSpc>
                <a:spcPct val="100000"/>
              </a:lnSpc>
            </a:pPr>
            <a:r>
              <a:rPr lang="eu-ES" sz="1200" b="1" strike="noStrike" spc="-1" dirty="0">
                <a:solidFill>
                  <a:schemeClr val="dk1"/>
                </a:solidFill>
                <a:latin typeface="Arial"/>
              </a:rPr>
              <a:t>Materialen AURKEZPENA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1" strike="noStrike" spc="-1" dirty="0">
                <a:solidFill>
                  <a:schemeClr val="dk1"/>
                </a:solidFill>
                <a:latin typeface="Arial"/>
              </a:rPr>
              <a:t> 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EUDELek urteak daramatza </a:t>
            </a:r>
            <a:r>
              <a:rPr lang="eu-ES" sz="1200" b="0" strike="noStrike" spc="-1" dirty="0" err="1">
                <a:solidFill>
                  <a:schemeClr val="dk1"/>
                </a:solidFill>
                <a:latin typeface="Arial"/>
                <a:ea typeface="PingFang SC"/>
              </a:rPr>
              <a:t>GJHak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lokalizatzeko lanetan, EAEko udalek Euskadiko 2030 Agendari egiten dioten ekarpenaren esparruan, eta tresna zehatzak garatzen, hala nola “Udal aurrekontua Garapen </a:t>
            </a:r>
            <a:r>
              <a:rPr lang="eu-ES" sz="1200" b="0" strike="noStrike" spc="-1" dirty="0" err="1">
                <a:solidFill>
                  <a:schemeClr val="dk1"/>
                </a:solidFill>
                <a:latin typeface="Arial"/>
                <a:ea typeface="PingFang SC"/>
              </a:rPr>
              <a:t>Jasangirrarako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Helburuekin lerrokatzen hasteko </a:t>
            </a:r>
            <a:r>
              <a:rPr lang="es-ES" sz="1200" b="1" i="1" u="sng" strike="noStrike" spc="-1" dirty="0">
                <a:solidFill>
                  <a:srgbClr val="3465A4"/>
                </a:solidFill>
                <a:uFillTx/>
                <a:latin typeface="Arial"/>
                <a:ea typeface="PingFang SC"/>
                <a:hlinkClick r:id="rId2"/>
              </a:rPr>
              <a:t>gida </a:t>
            </a:r>
            <a:r>
              <a:rPr lang="es-ES" sz="1200" b="1" i="1" u="sng" strike="noStrike" spc="-1" dirty="0" err="1">
                <a:solidFill>
                  <a:srgbClr val="3465A4"/>
                </a:solidFill>
                <a:uFillTx/>
                <a:latin typeface="Arial"/>
                <a:ea typeface="PingFang SC"/>
                <a:hlinkClick r:id="rId2"/>
              </a:rPr>
              <a:t>praktikoa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”.</a:t>
            </a:r>
            <a:endParaRPr lang="eu-ES" sz="1200" b="1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 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Dokumentu osagarri gisa, eta herritarren sentsibilizazioa eta inplikazioa indartu beharreko arloei dagokienez, lau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“txantiloi-eredu”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egin dira,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udal ekintza 2030 Agendari eta </a:t>
            </a:r>
            <a:r>
              <a:rPr lang="eu-ES" sz="1200" b="1" strike="noStrike" spc="-1" dirty="0" err="1">
                <a:solidFill>
                  <a:schemeClr val="dk1"/>
                </a:solidFill>
                <a:latin typeface="Arial"/>
                <a:ea typeface="PingFang SC"/>
              </a:rPr>
              <a:t>GJHei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 dagokien moduan komunikatzea errazteko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. Tresna berri horien bidez, beste urrats bat egin nahi da, herritarrak tokiko konpromisoaren partaide bihurtzearen garrantzia azpimarratuz, baita euskal udalek garapen jasangarrirako helburuen ezarpenean egin duten aurrerapena ere.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Material hauek udal</a:t>
            </a:r>
            <a:r>
              <a:rPr lang="eu-ES" sz="1200" spc="-1" dirty="0">
                <a:solidFill>
                  <a:schemeClr val="dk1"/>
                </a:solidFill>
                <a:latin typeface="Arial"/>
                <a:ea typeface="PingFang SC"/>
              </a:rPr>
              <a:t> 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talde baten lankidetzarekin eta kontrastearekin landu dira. Udal horiek aldez aurreko esperientziak izan dituzte eta beren ezagutzak eta erreferentziazko adibideak partekatzeko aukera eskaini dute:</a:t>
            </a:r>
            <a:r>
              <a:rPr lang="eu-ES" sz="1200" b="0" strike="noStrike" spc="-1" dirty="0">
                <a:solidFill>
                  <a:srgbClr val="158466"/>
                </a:solidFill>
                <a:latin typeface="Arial"/>
                <a:ea typeface="PingFang SC"/>
              </a:rPr>
              <a:t> </a:t>
            </a:r>
            <a:r>
              <a:rPr lang="es-ES" sz="1200" b="0" strike="noStrike" spc="-1" dirty="0">
                <a:solidFill>
                  <a:srgbClr val="3465A4"/>
                </a:solidFill>
                <a:latin typeface="Arial"/>
                <a:ea typeface="PingFang SC"/>
              </a:rPr>
              <a:t>Amurrio, Azkoitia, Ermua, Leioa, Tolosa, Zarautz eta </a:t>
            </a:r>
            <a:r>
              <a:rPr lang="es-ES" sz="1200" b="0" strike="noStrike" spc="-1" dirty="0" err="1">
                <a:solidFill>
                  <a:srgbClr val="3465A4"/>
                </a:solidFill>
                <a:latin typeface="Arial"/>
                <a:ea typeface="PingFang SC"/>
              </a:rPr>
              <a:t>Arabako</a:t>
            </a:r>
            <a:r>
              <a:rPr lang="es-ES" sz="1200" b="0" strike="noStrike" spc="-1" dirty="0">
                <a:solidFill>
                  <a:srgbClr val="3465A4"/>
                </a:solidFill>
                <a:latin typeface="Arial"/>
                <a:ea typeface="PingFang SC"/>
              </a:rPr>
              <a:t> </a:t>
            </a:r>
            <a:r>
              <a:rPr lang="es-ES" sz="1200" b="0" strike="noStrike" spc="-1" dirty="0" err="1">
                <a:solidFill>
                  <a:srgbClr val="3465A4"/>
                </a:solidFill>
                <a:latin typeface="Arial"/>
                <a:ea typeface="PingFang SC"/>
              </a:rPr>
              <a:t>Errioxako</a:t>
            </a:r>
            <a:r>
              <a:rPr lang="es-ES" sz="1200" b="0" strike="noStrike" spc="-1" dirty="0">
                <a:solidFill>
                  <a:srgbClr val="3465A4"/>
                </a:solidFill>
                <a:latin typeface="Arial"/>
                <a:ea typeface="PingFang SC"/>
              </a:rPr>
              <a:t> </a:t>
            </a:r>
            <a:r>
              <a:rPr lang="es-ES" sz="1200" b="0" strike="noStrike" spc="-1" dirty="0" err="1">
                <a:solidFill>
                  <a:srgbClr val="3465A4"/>
                </a:solidFill>
                <a:latin typeface="Arial"/>
                <a:ea typeface="PingFang SC"/>
              </a:rPr>
              <a:t>Kuadrilla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. Batez ere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udalerri txikietan 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pentsatuz, hainbat baliabide-mota prestatu dira,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udal bakoitzak 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bere lehentasun, kasuistika eta aukeretara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egokitu ditza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keenak: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 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1" strike="noStrike" spc="-1" dirty="0">
                <a:solidFill>
                  <a:srgbClr val="0070C0"/>
                </a:solidFill>
                <a:latin typeface="Arial"/>
                <a:ea typeface="PingFang SC"/>
              </a:rPr>
              <a:t>4 txantiloi-eredu, guztiak 2030 Agendari eta </a:t>
            </a:r>
            <a:r>
              <a:rPr lang="eu-ES" sz="1200" b="1" strike="noStrike" spc="-1" dirty="0" err="1">
                <a:solidFill>
                  <a:srgbClr val="0070C0"/>
                </a:solidFill>
                <a:latin typeface="Arial"/>
                <a:ea typeface="PingFang SC"/>
              </a:rPr>
              <a:t>GJHei</a:t>
            </a:r>
            <a:r>
              <a:rPr lang="eu-ES" sz="1200" b="1" strike="noStrike" spc="-1" dirty="0">
                <a:solidFill>
                  <a:srgbClr val="0070C0"/>
                </a:solidFill>
                <a:latin typeface="Arial"/>
                <a:ea typeface="PingFang SC"/>
              </a:rPr>
              <a:t> dagokien moduko komunikazioari lotuak</a:t>
            </a:r>
            <a:r>
              <a:rPr lang="eu-ES" sz="1200" b="0" strike="noStrike" spc="-1" dirty="0">
                <a:solidFill>
                  <a:srgbClr val="0070C0"/>
                </a:solidFill>
                <a:latin typeface="Arial"/>
                <a:ea typeface="PingFang SC"/>
              </a:rPr>
              <a:t>: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 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171360" indent="-171360" defTabSz="91404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1. txantiloia) </a:t>
            </a:r>
            <a:r>
              <a:rPr lang="eu-ES" sz="1200" b="1" spc="-1" dirty="0">
                <a:solidFill>
                  <a:schemeClr val="dk1"/>
                </a:solidFill>
                <a:latin typeface="Arial"/>
                <a:ea typeface="PingFang SC"/>
              </a:rPr>
              <a:t>U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dal aurrekontuei 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buruzko informazioa modu erraz eta ulergarrian emateko. Txosten honetarako ondorengo titulu posibleak eskaintzen dira: “AURREKONTU ULERGARRIAK”, “AURREKONTUAK HIZKUNTZA ARGIAN” eta “UDAL AURREKONTUAREN LABURPENA”.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171360" indent="-171360" defTabSz="91404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2. txantiloia) “AURREKONTUAREN ITXIERAREN LABURPENA”,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aurrekontu horien itxieraren edo likidazioaren 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berri emateko.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171360" indent="-171360" defTabSz="91404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3. txantiloia) “KONTUAK EMATEKO TXOSTENA”-k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udal gobernuak hartutako konpromisoen inguruko kontuak ematea errazten du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.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171360" indent="-171360" defTabSz="91404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4. txantiloia) “2030EKO AGENDARI ETA GJH-EI EGINDAKO EKARPENEI BURUZKO TXOSTENA”-k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herritarrei Udala 2030 Agendari eta </a:t>
            </a:r>
            <a:r>
              <a:rPr lang="eu-ES" sz="1200" b="1" strike="noStrike" spc="-1" dirty="0" err="1">
                <a:solidFill>
                  <a:schemeClr val="dk1"/>
                </a:solidFill>
                <a:latin typeface="Arial"/>
                <a:ea typeface="PingFang SC"/>
              </a:rPr>
              <a:t>GJHei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 egiten ari zaien ekarpenei buruzko informazioa emateko 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aukera ematen du.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 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Txantiloi hauekin batera, </a:t>
            </a:r>
            <a:r>
              <a:rPr lang="eu-ES" sz="12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kalkulu-orriak</a:t>
            </a: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daude, eta, horien bidez, txantiloien elementuak adierazten dituzten grafiko argigarri sinpleak egin daitezke.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040">
              <a:lnSpc>
                <a:spcPct val="100000"/>
              </a:lnSpc>
            </a:pPr>
            <a:r>
              <a:rPr lang="eu-ES" sz="12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 </a:t>
            </a:r>
            <a:endParaRPr lang="eu-ES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ángulo 1"/>
          <p:cNvSpPr/>
          <p:nvPr/>
        </p:nvSpPr>
        <p:spPr>
          <a:xfrm>
            <a:off x="34920" y="-1080"/>
            <a:ext cx="9416811" cy="3913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040">
              <a:lnSpc>
                <a:spcPct val="100000"/>
              </a:lnSpc>
            </a:pPr>
            <a:r>
              <a:rPr lang="eu-ES" sz="18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Eranskina</a:t>
            </a:r>
            <a:endParaRPr lang="eu-ES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040">
              <a:lnSpc>
                <a:spcPct val="100000"/>
              </a:lnSpc>
            </a:pPr>
            <a:endParaRPr lang="eu-ES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040">
              <a:lnSpc>
                <a:spcPct val="100000"/>
              </a:lnSpc>
            </a:pPr>
            <a:r>
              <a:rPr lang="eu-ES" sz="1800" b="0" strike="noStrike" spc="-1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TXOSTENETAN ERABIL DAITEZKEEN ADIERAZLEAK </a:t>
            </a:r>
            <a:endParaRPr lang="eu-E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n 1" descr="Nombre de la empresa&#10;&#10;El contenido generado por IA puede ser incorrecto.">
            <a:extLst>
              <a:ext uri="{FF2B5EF4-FFF2-40B4-BE49-F238E27FC236}">
                <a16:creationId xmlns:a16="http://schemas.microsoft.com/office/drawing/2014/main" id="{73D38774-4BED-230C-8875-F9DD7252F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803" y="2800566"/>
            <a:ext cx="7416824" cy="31384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91"/>
          <p:cNvSpPr/>
          <p:nvPr/>
        </p:nvSpPr>
        <p:spPr>
          <a:xfrm>
            <a:off x="758880" y="764640"/>
            <a:ext cx="8782200" cy="24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u-ES" sz="1600" b="1" strike="noStrike" spc="-1">
                <a:solidFill>
                  <a:schemeClr val="accent1">
                    <a:lumMod val="75000"/>
                  </a:schemeClr>
                </a:solidFill>
                <a:latin typeface="Arial"/>
                <a:ea typeface="Nunito Sans"/>
              </a:rPr>
              <a:t>Txostenetan erabil daitezkeen adierazleak </a:t>
            </a:r>
            <a:endParaRPr lang="eu-ES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Google Shape;113;p16"/>
          <p:cNvSpPr/>
          <p:nvPr/>
        </p:nvSpPr>
        <p:spPr>
          <a:xfrm>
            <a:off x="758880" y="1412640"/>
            <a:ext cx="8655840" cy="375063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numCol="1" spcCol="360000" anchor="t">
            <a:spAutoFit/>
          </a:bodyPr>
          <a:lstStyle/>
          <a:p>
            <a:pPr defTabSz="914040">
              <a:lnSpc>
                <a:spcPct val="100000"/>
              </a:lnSpc>
            </a:pPr>
            <a:r>
              <a:rPr lang="eu-ES" sz="1400" spc="-1" dirty="0">
                <a:solidFill>
                  <a:schemeClr val="dk1"/>
                </a:solidFill>
                <a:latin typeface="Arial"/>
              </a:rPr>
              <a:t>Litekeena da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</a:rPr>
              <a:t> txosten (txantiloi) horiek guztiek </a:t>
            </a:r>
            <a:r>
              <a:rPr lang="eu-ES" sz="1400" b="0" strike="noStrike" spc="-1" dirty="0" err="1">
                <a:solidFill>
                  <a:schemeClr val="dk1"/>
                </a:solidFill>
                <a:latin typeface="Arial"/>
              </a:rPr>
              <a:t>GJHei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</a:rPr>
              <a:t> lotutako adierazleak behar izatea.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040">
              <a:lnSpc>
                <a:spcPct val="100000"/>
              </a:lnSpc>
            </a:pP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040">
              <a:lnSpc>
                <a:spcPct val="100000"/>
              </a:lnSpc>
            </a:pP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Ondoren, eta </a:t>
            </a:r>
            <a:r>
              <a:rPr lang="eu-ES" sz="14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iradokizun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gisa, udal jarduerak </a:t>
            </a:r>
            <a:r>
              <a:rPr lang="eu-ES" sz="1400" b="0" strike="noStrike" spc="-1" dirty="0" err="1">
                <a:solidFill>
                  <a:schemeClr val="dk1"/>
                </a:solidFill>
                <a:latin typeface="Arial"/>
                <a:ea typeface="PingFang SC"/>
              </a:rPr>
              <a:t>GJHei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dagokienez duen eraginari buruzko informazio kuantitatiboa eman dezakeen </a:t>
            </a:r>
            <a:r>
              <a:rPr lang="eu-ES" sz="14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adierazle-sorta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bat jaso da.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040">
              <a:lnSpc>
                <a:spcPct val="100000"/>
              </a:lnSpc>
            </a:pP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040">
              <a:lnSpc>
                <a:spcPct val="100000"/>
              </a:lnSpc>
            </a:pP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*Ondorengo </a:t>
            </a:r>
            <a:r>
              <a:rPr lang="eu-ES" sz="1400" b="0" u="sng" strike="noStrike" spc="-1" dirty="0">
                <a:solidFill>
                  <a:schemeClr val="dk1"/>
                </a:solidFill>
                <a:uFillTx/>
                <a:latin typeface="Arial"/>
                <a:ea typeface="PingFang SC"/>
              </a:rPr>
              <a:t>taulak 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4 zutabe ditu: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040">
              <a:lnSpc>
                <a:spcPct val="100000"/>
              </a:lnSpc>
            </a:pP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108000" indent="-108000" algn="just" defTabSz="914040">
              <a:lnSpc>
                <a:spcPct val="100000"/>
              </a:lnSpc>
              <a:spcAft>
                <a:spcPts val="600"/>
              </a:spcAft>
              <a:buClr>
                <a:srgbClr val="000000"/>
              </a:buClr>
              <a:buFont typeface="Wingdings" charset="2"/>
              <a:buChar char=""/>
            </a:pP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Lehenengo zutabeak </a:t>
            </a:r>
            <a:r>
              <a:rPr lang="eu-ES" sz="1400" b="0" strike="noStrike" spc="-1" dirty="0" err="1">
                <a:solidFill>
                  <a:schemeClr val="dk1"/>
                </a:solidFill>
                <a:latin typeface="Arial"/>
                <a:ea typeface="PingFang SC"/>
              </a:rPr>
              <a:t>GJHak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jasotzen ditu.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108000" indent="-108000" algn="just" defTabSz="914040">
              <a:lnSpc>
                <a:spcPct val="100000"/>
              </a:lnSpc>
              <a:spcAft>
                <a:spcPts val="600"/>
              </a:spcAft>
              <a:buClr>
                <a:srgbClr val="000000"/>
              </a:buClr>
              <a:buFont typeface="Wingdings" charset="2"/>
              <a:buChar char=""/>
            </a:pP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Bigarren zutabeak Euskadiko Agenda 2030eko Eragile Anitzeko Foroaren lan-taldean garatutako adierazleak eta </a:t>
            </a:r>
            <a:r>
              <a:rPr lang="eu-ES" sz="14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udalerri mailako datu bereiziak 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islatzen ditu. Adierazle horiei dagozkien datuak Eustaten plataforman daude jasota</a:t>
            </a:r>
            <a:r>
              <a:rPr lang="es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</a:t>
            </a:r>
            <a:r>
              <a:rPr lang="es-ES" sz="1400" b="0" strike="noStrike" spc="-1" dirty="0">
                <a:solidFill>
                  <a:schemeClr val="dk1"/>
                </a:solidFill>
                <a:latin typeface="Arial"/>
                <a:ea typeface="PingFang SC"/>
                <a:hlinkClick r:id="rId2"/>
              </a:rPr>
              <a:t>https://sdg.eustat.eus/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108000" indent="-108000" algn="just" defTabSz="914040">
              <a:lnSpc>
                <a:spcPct val="100000"/>
              </a:lnSpc>
              <a:spcAft>
                <a:spcPts val="600"/>
              </a:spcAft>
              <a:buClr>
                <a:srgbClr val="000000"/>
              </a:buClr>
              <a:buFont typeface="Wingdings" charset="2"/>
              <a:buChar char=""/>
            </a:pP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Hirugarren zutabeak </a:t>
            </a:r>
            <a:r>
              <a:rPr lang="eu-ES" sz="1400" b="1" strike="noStrike" spc="-1" dirty="0" err="1">
                <a:solidFill>
                  <a:schemeClr val="dk1"/>
                </a:solidFill>
                <a:latin typeface="Arial"/>
                <a:ea typeface="PingFang SC"/>
              </a:rPr>
              <a:t>Udalsarea</a:t>
            </a:r>
            <a:r>
              <a:rPr lang="eu-ES" sz="14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 2030en esparruan adostutako 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eta “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  <a:hlinkClick r:id="rId3"/>
              </a:rPr>
              <a:t>Tokiko Agenda 2030. Nola heldu Garapen Jasangarrirako Helburuei tokiko esparrutik. Gida Praktikoa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”-n argitaratutako beste adierazle batzuk islatzen ditu.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108000" indent="-108000" algn="just" defTabSz="91404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Laugarren zutabeak proiektu honen garapenean parte hartu duten </a:t>
            </a:r>
            <a:r>
              <a:rPr lang="eu-ES" sz="1400" b="1" strike="noStrike" spc="-1" dirty="0">
                <a:solidFill>
                  <a:schemeClr val="dk1"/>
                </a:solidFill>
                <a:latin typeface="Arial"/>
                <a:ea typeface="PingFang SC"/>
              </a:rPr>
              <a:t>udalerrietan erabilitako beste adierazle</a:t>
            </a:r>
            <a:r>
              <a:rPr lang="eu-ES" sz="1400" b="0" strike="noStrike" spc="-1" dirty="0">
                <a:solidFill>
                  <a:schemeClr val="dk1"/>
                </a:solidFill>
                <a:latin typeface="Arial"/>
                <a:ea typeface="PingFang SC"/>
              </a:rPr>
              <a:t> batzuk jasotzen ditu.</a:t>
            </a:r>
            <a:endParaRPr lang="eu-ES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Tabla 1"/>
          <p:cNvGraphicFramePr/>
          <p:nvPr>
            <p:extLst>
              <p:ext uri="{D42A27DB-BD31-4B8C-83A1-F6EECF244321}">
                <p14:modId xmlns:p14="http://schemas.microsoft.com/office/powerpoint/2010/main" val="2112220847"/>
              </p:ext>
            </p:extLst>
          </p:nvPr>
        </p:nvGraphicFramePr>
        <p:xfrm>
          <a:off x="632520" y="797760"/>
          <a:ext cx="8640360" cy="4907280"/>
        </p:xfrm>
        <a:graphic>
          <a:graphicData uri="http://schemas.openxmlformats.org/drawingml/2006/table">
            <a:tbl>
              <a:tblPr/>
              <a:tblGrid>
                <a:gridCol w="5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GJH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ERAGILE ANITZEKO FOROAN ADOSTUTAKO ADIERAZLEAK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UDALSAREA 2030EKO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ERABILITAKO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3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Batez besteko errenta pertsonala (€)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Diru-sarrerak Bermatzeko Errentaren onuradunen kopurua 1.000 biztanleko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Gizarte-babes eta -sustapenerako udal gastuaren proportzioa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Pobrezia eta gizarte-bazterketa.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Pobrezia maila - Gizarte-larrialdietarako laguntzen jasotzaileak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Gizarte-zerbitzuetan artatutako pertsonen kopurua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3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2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Nekazaritza produktibo eta jasangarria egiten den nekazaritza-azaleraren proportzioa 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Nekazaritza-ustiategi ekologikoak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Nekazaritza-azalera ekologikoa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Abeltzaintzako ustiategi ekologikoak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Abeltzaintzako azalera ekologikoa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Lehen sektorearen Balio Erantsi Gordina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3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3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Airearen kalitatearen indizea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Oinezkoek erabiltzeko azalera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Bidegorrien edo bizikleta-erreien sarea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Emakumeen bizi-itxaropena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Autoen parkea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Zirkulazio-istripuek eragindako lesioen heriotza-tasa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Osasuna zabaltzeko egindako kanpainen kopurua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3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4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Goi-mailako ikasketak dituzten 10 urteko eta gehiagoko biztanleen proportzioa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0 eta 2 urte bitarteko haur-hezkuntzako plazak 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Udalerriko Eskolako Agenda 21 duten ikastetxeetako ikasleak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Udalerrian Eskolako Agenda 21en ezarpena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Gutxienez bigarren mailako ikasketak gainditu dituzten pertsonak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Unibertsitate-ikasketak dituzten pertsonak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Tokiko Agenda 2030 eta Eskolako Agenda 21en arteko koordinazioa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 dirty="0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a 1"/>
          <p:cNvGraphicFramePr/>
          <p:nvPr>
            <p:extLst>
              <p:ext uri="{D42A27DB-BD31-4B8C-83A1-F6EECF244321}">
                <p14:modId xmlns:p14="http://schemas.microsoft.com/office/powerpoint/2010/main" val="1562546869"/>
              </p:ext>
            </p:extLst>
          </p:nvPr>
        </p:nvGraphicFramePr>
        <p:xfrm>
          <a:off x="632520" y="548640"/>
          <a:ext cx="8696520" cy="6377940"/>
        </p:xfrm>
        <a:graphic>
          <a:graphicData uri="http://schemas.openxmlformats.org/drawingml/2006/table">
            <a:tbl>
              <a:tblPr/>
              <a:tblGrid>
                <a:gridCol w="5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4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8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0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GJH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ERAGILE ANITZEKO FOROAN ADOSTUTAKO ADIERAZLEAK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UDALSAREA 2030EKO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ERABILITAKO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0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5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Egungo edo aurreko bikotekideak emakumeen kontra eragindako biktimizazioen tasa (10.000ko)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Emakumeen eta gizonen arteko parekotasun-indizea, batez besteko errenta pertsonal osoan (%) (emakumeen batez besteko errenta pertsonala, gizonen batez besteko errenta pertsonalarekiko, %-tan adierazita)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Batez besteko errenta pertsonala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Udalbatzan dauden emakumeen ehunekoa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Emakumeen aurkako indarkeriaren biktimak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6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Ur-eskaria, guztira, biztanleko eta eguneko (litrotan)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Etxeko ur-kontsumoa biztanleko eta eguneko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Kontrolatu gabeko ur-kontsumoak (sarearen behe-galerak eta fakturatu gabeko ura)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Kontsumorako uraren osasun kalifikazioa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Ibaien kalitatea: egoera ekologikoa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Saneamendu-sarera konektatuta dauden eta hondakin-urak tratatzeko sistema egokiak dituzten udalerriko etxebizitzak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Saneamendu-sarera konektatu gabe dauden baina hondakin-urak tratatzeko sistema egokiak dituzten udalerriko etxebizitzak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7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Energia berriztagarrien potentzia biztanleko: eguzki-energia termikoa + hidroelektrikoa + eolikoa (kW)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Energia berriztagarrien potentzia biztanleko: eguzki-energia fotovoltaikoa (m2)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Energia elektrikoaren etxeko kontsumoa biztanleko eta urteko</a:t>
                      </a: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 Udalerriko guztizko energia-kontsumoa </a:t>
                      </a: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Tokiko administrazioaren guztizko energia-kontsumoa</a:t>
                      </a: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 Argiteria publikoko energia-kontsumoa </a:t>
                      </a: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Energia berriztagarrien ekoizpena </a:t>
                      </a: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Energia-eraginkortasuna etxebizitzetan eta eraikinetan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8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BPG nominalaren urteko hazkunde-tasa, lanpostuko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Langabezia-tasa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Langabezia-tasa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Jarduera-tasa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Gazteen langabezia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Udalerriko establezimenduetako langileak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Enpresak sortzea. Establezimenduen saldo garbia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Eskaintza komertziala. Txikizkako merkataritza-azalera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Per capita BPG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Industria-sektorearen BEG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Zerbitzu-sektorearen BEG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Prestakuntza- eta lan-baliabideak eskuratzen dituzten pertsonen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Informazio- eta prestakuntza-jardueretan parte hartu duten saltokien eta enpresen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Laguntza jaso duten enpresa berrien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Enpresa berriek sortutako lanpostuen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Enplegu-programetan kontratatutako pertsonen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Tabla 1"/>
          <p:cNvGraphicFramePr/>
          <p:nvPr>
            <p:extLst>
              <p:ext uri="{D42A27DB-BD31-4B8C-83A1-F6EECF244321}">
                <p14:modId xmlns:p14="http://schemas.microsoft.com/office/powerpoint/2010/main" val="2288933498"/>
              </p:ext>
            </p:extLst>
          </p:nvPr>
        </p:nvGraphicFramePr>
        <p:xfrm>
          <a:off x="682920" y="719640"/>
          <a:ext cx="8640360" cy="4587240"/>
        </p:xfrm>
        <a:graphic>
          <a:graphicData uri="http://schemas.openxmlformats.org/drawingml/2006/table">
            <a:tbl>
              <a:tblPr/>
              <a:tblGrid>
                <a:gridCol w="5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70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GJH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ERAGILE ANITZEKO FOROAN ADOSTUTAKO ADIERAZLEAK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UDALSAREA 2030EKO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ERABILITAKO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9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Manufaktura-sektorearen balio erantsi nominala, BPGrekiko proportzioan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Ingurumena kudeatzeko tresnen ezarpen-maila (enpresa pribatuetan, udalaz gaindiko administrazio publikoan eta udalaz kanpoko beste erakunde eta entitate batzuetan)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Berrikuntza-jardueretan laguntza jaso duten saltokien eta enpresen kopurua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10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Familia-errenta erabilgarriaren desberdintasuneko 20/80 ratioa (%) (Biztanleriaren %20k errenta baxuenarekin (kintilik txikiena) lortutako batez besteko familia-errenta erabilgarriaren eta errenta altuena (kintilik handiena) duen biztanleriaren %20k lortutako batez besteko familia-errenta erabilgarriaren arteko ratioa)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Etxebizitza babestuko parkea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11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Artifizializatutako lurzoruaren azalera (%) (artifizializatutako azaleraren proportzioa, bizitegi-lurzorua, jarduera ekonomikoetarako lurzorua eta Ekipamenduen eta Azpiegituren Sistema Orokorrak kontuan hartuta, guztizko azalerarekiko)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Airearen kalitatearen urteko batez besteko maila PM2.5 (2,5 mikroitik beherako partikula esekiak)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Lurzoru </a:t>
                      </a:r>
                      <a:r>
                        <a:rPr lang="eu-ES" sz="900" b="0" strike="noStrike" spc="-1" dirty="0" err="1">
                          <a:solidFill>
                            <a:schemeClr val="dk1"/>
                          </a:solidFill>
                          <a:latin typeface="Arial"/>
                        </a:rPr>
                        <a:t>artifizializatua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Bizitegi-lurzoruaren erabileraren intentsitatea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Parke, lorategi eta berdegune </a:t>
                      </a:r>
                      <a:r>
                        <a:rPr lang="eu-ES" sz="900" b="0" strike="noStrike" spc="-1" dirty="0" err="1">
                          <a:solidFill>
                            <a:schemeClr val="dk1"/>
                          </a:solidFill>
                          <a:latin typeface="Arial"/>
                        </a:rPr>
                        <a:t>urbanoek</a:t>
                      </a: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 hartzen duten azalera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Autobus </a:t>
                      </a:r>
                      <a:r>
                        <a:rPr lang="eu-ES" sz="900" b="0" strike="noStrike" spc="-1" dirty="0" err="1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urbanoa</a:t>
                      </a: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 erabiltzen duten bidaiarien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Partikula esekien kontzentrazioa (PM10)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Partikula fin esekien kontzentrazioa (PM2,5)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NO2 (nitrogeno dioxidoa) kontzentrazioa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Gizakiak ozonoa babesteko balio objektiboa zenbat aldiz gainditzen den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Udalerrian mendetasun mailaren bat duten pertsonak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Adinekoentzako egoitzetako plazak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  <a:ea typeface="PingFang SC"/>
                        </a:rPr>
                        <a:t>Adinekoentzako eguneko zentroetako plazak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 dirty="0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Tabla 1"/>
          <p:cNvGraphicFramePr/>
          <p:nvPr>
            <p:extLst>
              <p:ext uri="{D42A27DB-BD31-4B8C-83A1-F6EECF244321}">
                <p14:modId xmlns:p14="http://schemas.microsoft.com/office/powerpoint/2010/main" val="1560780166"/>
              </p:ext>
            </p:extLst>
          </p:nvPr>
        </p:nvGraphicFramePr>
        <p:xfrm>
          <a:off x="632520" y="548640"/>
          <a:ext cx="8706240" cy="4869180"/>
        </p:xfrm>
        <a:graphic>
          <a:graphicData uri="http://schemas.openxmlformats.org/drawingml/2006/table">
            <a:tbl>
              <a:tblPr/>
              <a:tblGrid>
                <a:gridCol w="5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0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GJH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ERAGILE ANITZEKO FOROAN ADOSTUTAKO ADIERAZLEAK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UDALSAREA 2030EKO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ERABILITAKO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12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Etxeko eta merkataritzako hondakinen sorkuntza guztira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Etxe- eta merkataritza-hondakinen sorrera biztanleko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Etxeko eta merkataritzako hondakinen gaikako bilketaren tasa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Etxeko edo merkataritzako </a:t>
                      </a:r>
                      <a:r>
                        <a:rPr lang="eu-ES" sz="900" b="0" strike="noStrike" spc="-1" dirty="0" err="1">
                          <a:solidFill>
                            <a:schemeClr val="dk1"/>
                          </a:solidFill>
                          <a:latin typeface="Arial"/>
                        </a:rPr>
                        <a:t>biohondakinak</a:t>
                      </a: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 biltzea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Elikagai-hondakinen eta etxeko edo merkataritzako sukaldeen bilketa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Ingurumen-kudeaketarako tresnen ezarpen-maila udal administrazioan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Erosketa eta kontratazio publiko berdea: ingurumen-klausulak dituzten lizitazioen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Erosketa eta kontratazio publiko berdea: ingurumen-klausulak dituzten lizitazioen zenbatekoa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Jasangarritasunerako hezkuntza-jarduerak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Jasangarritasunerako hezkuntza-jardueretako parte-hartzaileak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13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Udalerriaren berotegi-efektuko gasen emisioak biztanleko eta urteko (industriarik eta lehen sektorerik gabe)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Udalaren berotegi-efektuko gasen emisioak biztanleko eta urteko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14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Estuarioetako uren kalitatea: egoera ekologikoa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Itsasertzeko uren kalitatea: egoera ekologikoa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15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Baso-azalera, azalera osoarekiko proportzioan (%)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Babes bereziko azalera udalerriko azalera osoarekiko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Poluituta egon daitezkeen lurzoruak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Poluituta egon daitezkeen lurzoruak berreskuratzea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Udalaren inbertsioa zaharberritze ekologikoko proiektuetan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Lurzoruaren kalitateari buruzko adierazpena duten eta poluituta egon daitezkeen lurzoruen espediente-kopurua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 dirty="0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a 1"/>
          <p:cNvGraphicFramePr/>
          <p:nvPr>
            <p:extLst>
              <p:ext uri="{D42A27DB-BD31-4B8C-83A1-F6EECF244321}">
                <p14:modId xmlns:p14="http://schemas.microsoft.com/office/powerpoint/2010/main" val="334737167"/>
              </p:ext>
            </p:extLst>
          </p:nvPr>
        </p:nvGraphicFramePr>
        <p:xfrm>
          <a:off x="644040" y="461520"/>
          <a:ext cx="8801640" cy="2613660"/>
        </p:xfrm>
        <a:graphic>
          <a:graphicData uri="http://schemas.openxmlformats.org/drawingml/2006/table">
            <a:tbl>
              <a:tblPr/>
              <a:tblGrid>
                <a:gridCol w="5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3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0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GJH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ERAGILE ANITZEKO FOROAN ADOSTUTAKO ADIERAZLEAK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UDALSAREA 2030EKO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u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ERABILITAKO BESTE ADIERAZLE BATZUK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16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Delituen indizea. Arau-hauste penalak 1.000 biztanleko (Ertzaintzak ezagutzen eta erregistratzen dituen delitu eta falten kopuru osoa, 1.000 biztanleko)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Herritarrek parte hartzeko mekanismoen bilerak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Tokiko 2030 Agendako herritarrek parte hartzeko mekanismoaren bilerak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Udal planak eta programak, betetze-mailaren eta emaitzen ebaluazioa argitaratuta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HAZen</a:t>
                      </a: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 artatutako pertsona-kopurua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Informazioa eskuratzeko erantzundako eskaeren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Antolatutako ekitaldi instituzionaletako parte-hartzaileen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Egindako osoko bilkuren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17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Garapenerako nazioarteko lankidetzara bideratutako udal aurrekontua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Udalerriak garapen jasangarriarekin lotuta zenbat sare eta aliantzatan parte hartzen duen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Finantzatutako garapen-lankidetzako eta larrialdiko proiektuen kopurua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Nazioarteko lankidetzako proiektuen onuradunen kopurua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5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s-ES" sz="900" b="1" strike="noStrike" spc="-1">
                          <a:solidFill>
                            <a:schemeClr val="dk1"/>
                          </a:solidFill>
                          <a:latin typeface="Arial"/>
                        </a:rPr>
                        <a:t>18</a:t>
                      </a:r>
                      <a:endParaRPr lang="eu-ES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900" b="0" strike="noStrike" spc="-1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Egindako kultura-jardueren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08000" indent="-108000" defTabSz="91440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Wingdings" charset="2"/>
                        <a:buChar char=""/>
                      </a:pPr>
                      <a:r>
                        <a:rPr lang="eu-ES" sz="900" b="0" strike="noStrike" spc="-1" dirty="0">
                          <a:solidFill>
                            <a:schemeClr val="dk1"/>
                          </a:solidFill>
                          <a:latin typeface="Arial"/>
                        </a:rPr>
                        <a:t>Kultura-jardueretara joandako pertsonen kopurua</a:t>
                      </a:r>
                      <a:endParaRPr lang="eu-ES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A6A6A6"/>
                      </a:solidFill>
                      <a:prstDash val="dot"/>
                    </a:lnL>
                    <a:lnR w="12240">
                      <a:solidFill>
                        <a:srgbClr val="A6A6A6"/>
                      </a:solidFill>
                      <a:prstDash val="dot"/>
                    </a:lnR>
                    <a:lnT w="12240">
                      <a:solidFill>
                        <a:srgbClr val="A6A6A6"/>
                      </a:solidFill>
                      <a:prstDash val="dot"/>
                    </a:lnT>
                    <a:lnB w="12240">
                      <a:solidFill>
                        <a:srgbClr val="A6A6A6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ágina normal (con logos)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F9EB9E71C815840B65D7F020C9B88AB" ma:contentTypeVersion="14" ma:contentTypeDescription="Crear nuevo documento." ma:contentTypeScope="" ma:versionID="1892fd45be2717f35b72345f470bb542">
  <xsd:schema xmlns:xsd="http://www.w3.org/2001/XMLSchema" xmlns:xs="http://www.w3.org/2001/XMLSchema" xmlns:p="http://schemas.microsoft.com/office/2006/metadata/properties" xmlns:ns2="56cea4fb-75aa-457a-93fd-7d2bbcf5e71c" xmlns:ns3="e5c38e7c-7bf1-4f65-9867-418feb6a25f6" targetNamespace="http://schemas.microsoft.com/office/2006/metadata/properties" ma:root="true" ma:fieldsID="6fae8b85eba5b8a3a4d25d97461c2de7" ns2:_="" ns3:_="">
    <xsd:import namespace="56cea4fb-75aa-457a-93fd-7d2bbcf5e71c"/>
    <xsd:import namespace="e5c38e7c-7bf1-4f65-9867-418feb6a25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cea4fb-75aa-457a-93fd-7d2bbcf5e7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1e330baa-57d1-487f-8aec-6489e77109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c38e7c-7bf1-4f65-9867-418feb6a25f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f35097b-a125-42e7-8a12-10c571468e7d}" ma:internalName="TaxCatchAll" ma:showField="CatchAllData" ma:web="e5c38e7c-7bf1-4f65-9867-418feb6a25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c38e7c-7bf1-4f65-9867-418feb6a25f6" xsi:nil="true"/>
    <lcf76f155ced4ddcb4097134ff3c332f xmlns="56cea4fb-75aa-457a-93fd-7d2bbcf5e71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6A836-D49F-4385-918F-4188598098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cea4fb-75aa-457a-93fd-7d2bbcf5e71c"/>
    <ds:schemaRef ds:uri="e5c38e7c-7bf1-4f65-9867-418feb6a25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043B70-CF3E-44D4-8FBA-0643B26A61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7ED14C-B885-41DD-B130-BA7F11D369C4}">
  <ds:schemaRefs>
    <ds:schemaRef ds:uri="http://purl.org/dc/terms/"/>
    <ds:schemaRef ds:uri="e5c38e7c-7bf1-4f65-9867-418feb6a25f6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56cea4fb-75aa-457a-93fd-7d2bbcf5e71c"/>
    <ds:schemaRef ds:uri="http://schemas.openxmlformats.org/package/2006/metadata/core-properti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8cf511d2-b72b-412b-b9d0-5c34375959ff}" enabled="0" method="" siteId="{8cf511d2-b72b-412b-b9d0-5c34375959f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47592</TotalTime>
  <Words>1325</Words>
  <Application>Microsoft Office PowerPoint</Application>
  <PresentationFormat>A4 (210 x 297 mm)</PresentationFormat>
  <Paragraphs>192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Symbol</vt:lpstr>
      <vt:lpstr>Wingdings</vt:lpstr>
      <vt:lpstr>Página normal (con logos)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Tristán Shedden</dc:creator>
  <dc:description/>
  <cp:lastModifiedBy>Joseba Egia</cp:lastModifiedBy>
  <cp:revision>1618</cp:revision>
  <cp:lastPrinted>2025-09-22T09:43:58Z</cp:lastPrinted>
  <dcterms:created xsi:type="dcterms:W3CDTF">2014-04-07T08:59:41Z</dcterms:created>
  <dcterms:modified xsi:type="dcterms:W3CDTF">2025-10-02T05:50:08Z</dcterms:modified>
  <dc:language>eu-ES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lianceAssetId">
    <vt:lpwstr/>
  </property>
  <property fmtid="{D5CDD505-2E9C-101B-9397-08002B2CF9AE}" pid="3" name="ContentTypeId">
    <vt:lpwstr>0x0101001F9EB9E71C815840B65D7F020C9B88AB</vt:lpwstr>
  </property>
  <property fmtid="{D5CDD505-2E9C-101B-9397-08002B2CF9AE}" pid="4" name="MediaServiceImageTags">
    <vt:lpwstr/>
  </property>
  <property fmtid="{D5CDD505-2E9C-101B-9397-08002B2CF9AE}" pid="5" name="PresentationFormat">
    <vt:lpwstr>A4 (210 x 297 mm)</vt:lpwstr>
  </property>
  <property fmtid="{D5CDD505-2E9C-101B-9397-08002B2CF9AE}" pid="6" name="Slides">
    <vt:i4>9</vt:i4>
  </property>
  <property fmtid="{D5CDD505-2E9C-101B-9397-08002B2CF9AE}" pid="7" name="TemplateUrl">
    <vt:lpwstr/>
  </property>
  <property fmtid="{D5CDD505-2E9C-101B-9397-08002B2CF9AE}" pid="8" name="TriggerFlowInfo">
    <vt:lpwstr/>
  </property>
  <property fmtid="{D5CDD505-2E9C-101B-9397-08002B2CF9AE}" pid="9" name="_ExtendedDescription">
    <vt:lpwstr/>
  </property>
  <property fmtid="{D5CDD505-2E9C-101B-9397-08002B2CF9AE}" pid="10" name="eSynCleanUp03/13/2017 09:37:58">
    <vt:i4>1</vt:i4>
  </property>
  <property fmtid="{D5CDD505-2E9C-101B-9397-08002B2CF9AE}" pid="11" name="eSynCleanUp05/25/2017 12:08:29">
    <vt:i4>1</vt:i4>
  </property>
  <property fmtid="{D5CDD505-2E9C-101B-9397-08002B2CF9AE}" pid="12" name="eSynCleanUp10/28/2015 11:28:13">
    <vt:i4>1</vt:i4>
  </property>
  <property fmtid="{D5CDD505-2E9C-101B-9397-08002B2CF9AE}" pid="13" name="eSynCleanUp11/26/2014 18:09:16">
    <vt:i4>1</vt:i4>
  </property>
  <property fmtid="{D5CDD505-2E9C-101B-9397-08002B2CF9AE}" pid="14" name="eSynDocAccount">
    <vt:lpwstr>57</vt:lpwstr>
  </property>
  <property fmtid="{D5CDD505-2E9C-101B-9397-08002B2CF9AE}" pid="15" name="eSynDocAccountDesc">
    <vt:lpwstr>Diputación Foral Gipuzkoa (grupo)</vt:lpwstr>
  </property>
  <property fmtid="{D5CDD505-2E9C-101B-9397-08002B2CF9AE}" pid="16" name="eSynDocAcctContact">
    <vt:lpwstr>
    </vt:lpwstr>
  </property>
  <property fmtid="{D5CDD505-2E9C-101B-9397-08002B2CF9AE}" pid="17" name="eSynDocAssortment">
    <vt:lpwstr>000</vt:lpwstr>
  </property>
  <property fmtid="{D5CDD505-2E9C-101B-9397-08002B2CF9AE}" pid="18" name="eSynDocAttachFileName">
    <vt:lpwstr>DFG Igualdad ámbito laboral 2017 - propuesta 2017 03 12 ventregada.pptx</vt:lpwstr>
  </property>
  <property fmtid="{D5CDD505-2E9C-101B-9397-08002B2CF9AE}" pid="19" name="eSynDocAttachmentID">
    <vt:lpwstr>{94666364-2a4d-4bdb-a897-222c4698956a}</vt:lpwstr>
  </property>
  <property fmtid="{D5CDD505-2E9C-101B-9397-08002B2CF9AE}" pid="20" name="eSynDocCategoryID">
    <vt:lpwstr>Documentos de Proyectos</vt:lpwstr>
  </property>
  <property fmtid="{D5CDD505-2E9C-101B-9397-08002B2CF9AE}" pid="21" name="eSynDocContactDesc">
    <vt:lpwstr>
    </vt:lpwstr>
  </property>
  <property fmtid="{D5CDD505-2E9C-101B-9397-08002B2CF9AE}" pid="22" name="eSynDocContactID">
    <vt:lpwstr>
    </vt:lpwstr>
  </property>
  <property fmtid="{D5CDD505-2E9C-101B-9397-08002B2CF9AE}" pid="23" name="eSynDocDivision">
    <vt:lpwstr>
    </vt:lpwstr>
  </property>
  <property fmtid="{D5CDD505-2E9C-101B-9397-08002B2CF9AE}" pid="24" name="eSynDocDivisionDesc">
    <vt:lpwstr>
    </vt:lpwstr>
  </property>
  <property fmtid="{D5CDD505-2E9C-101B-9397-08002B2CF9AE}" pid="25" name="eSynDocGroupDesc">
    <vt:lpwstr>Consultoría</vt:lpwstr>
  </property>
  <property fmtid="{D5CDD505-2E9C-101B-9397-08002B2CF9AE}" pid="26" name="eSynDocGroupID">
    <vt:lpwstr>9</vt:lpwstr>
  </property>
  <property fmtid="{D5CDD505-2E9C-101B-9397-08002B2CF9AE}" pid="27" name="eSynDocHID">
    <vt:lpwstr>20355</vt:lpwstr>
  </property>
  <property fmtid="{D5CDD505-2E9C-101B-9397-08002B2CF9AE}" pid="28" name="eSynDocItem">
    <vt:lpwstr>0004</vt:lpwstr>
  </property>
  <property fmtid="{D5CDD505-2E9C-101B-9397-08002B2CF9AE}" pid="29" name="eSynDocItemDesc">
    <vt:lpwstr>4. S&amp;F Igualdad y responsabilidad social</vt:lpwstr>
  </property>
  <property fmtid="{D5CDD505-2E9C-101B-9397-08002B2CF9AE}" pid="30" name="eSynDocLanguageCode">
    <vt:lpwstr>
    </vt:lpwstr>
  </property>
  <property fmtid="{D5CDD505-2E9C-101B-9397-08002B2CF9AE}" pid="31" name="eSynDocOpportunityDesc">
    <vt:lpwstr>
    </vt:lpwstr>
  </property>
  <property fmtid="{D5CDD505-2E9C-101B-9397-08002B2CF9AE}" pid="32" name="eSynDocOpportunityID">
    <vt:lpwstr>
    </vt:lpwstr>
  </property>
  <property fmtid="{D5CDD505-2E9C-101B-9397-08002B2CF9AE}" pid="33" name="eSynDocParentDocument">
    <vt:lpwstr>
    </vt:lpwstr>
  </property>
  <property fmtid="{D5CDD505-2E9C-101B-9397-08002B2CF9AE}" pid="34" name="eSynDocProjectDesc">
    <vt:lpwstr>DFG Promoción Igualdad y Conciliación en Ámbito Laboral 2017</vt:lpwstr>
  </property>
  <property fmtid="{D5CDD505-2E9C-101B-9397-08002B2CF9AE}" pid="35" name="eSynDocProjectNr">
    <vt:lpwstr>A1177</vt:lpwstr>
  </property>
  <property fmtid="{D5CDD505-2E9C-101B-9397-08002B2CF9AE}" pid="36" name="eSynDocPublish">
    <vt:lpwstr>0</vt:lpwstr>
  </property>
  <property fmtid="{D5CDD505-2E9C-101B-9397-08002B2CF9AE}" pid="37" name="eSynDocResource">
    <vt:lpwstr>33</vt:lpwstr>
  </property>
  <property fmtid="{D5CDD505-2E9C-101B-9397-08002B2CF9AE}" pid="38" name="eSynDocResourceDesc">
    <vt:lpwstr>Teresa Hormaeche</vt:lpwstr>
  </property>
  <property fmtid="{D5CDD505-2E9C-101B-9397-08002B2CF9AE}" pid="39" name="eSynDocSecurity">
    <vt:lpwstr>10</vt:lpwstr>
  </property>
  <property fmtid="{D5CDD505-2E9C-101B-9397-08002B2CF9AE}" pid="40" name="eSynDocSerialDesc">
    <vt:lpwstr>
    </vt:lpwstr>
  </property>
  <property fmtid="{D5CDD505-2E9C-101B-9397-08002B2CF9AE}" pid="41" name="eSynDocSerialNumber">
    <vt:lpwstr>
    </vt:lpwstr>
  </property>
  <property fmtid="{D5CDD505-2E9C-101B-9397-08002B2CF9AE}" pid="42" name="eSynDocSubCategory">
    <vt:lpwstr>Propuestas del proyecto</vt:lpwstr>
  </property>
  <property fmtid="{D5CDD505-2E9C-101B-9397-08002B2CF9AE}" pid="43" name="eSynDocSubject">
    <vt:lpwstr>DFG Promoción Igualdad y Conciliación en Ámbito Laboral 2017 - Propuesta técnica (versión entregada)</vt:lpwstr>
  </property>
  <property fmtid="{D5CDD505-2E9C-101B-9397-08002B2CF9AE}" pid="44" name="eSynDocSummary">
    <vt:lpwstr>
    </vt:lpwstr>
  </property>
  <property fmtid="{D5CDD505-2E9C-101B-9397-08002B2CF9AE}" pid="45" name="eSynDocTransactionDesc">
    <vt:lpwstr>
    </vt:lpwstr>
  </property>
  <property fmtid="{D5CDD505-2E9C-101B-9397-08002B2CF9AE}" pid="46" name="eSynDocTypeID">
    <vt:lpwstr>0</vt:lpwstr>
  </property>
  <property fmtid="{D5CDD505-2E9C-101B-9397-08002B2CF9AE}" pid="47" name="eSynDocVersion">
    <vt:lpwstr>
    </vt:lpwstr>
  </property>
  <property fmtid="{D5CDD505-2E9C-101B-9397-08002B2CF9AE}" pid="48" name="eSynDocVersionStartDate">
    <vt:lpwstr>
    </vt:lpwstr>
  </property>
  <property fmtid="{D5CDD505-2E9C-101B-9397-08002B2CF9AE}" pid="49" name="eSynTransactionEntryKey">
    <vt:lpwstr>
    </vt:lpwstr>
  </property>
  <property fmtid="{D5CDD505-2E9C-101B-9397-08002B2CF9AE}" pid="50" name="xd_ProgID">
    <vt:lpwstr/>
  </property>
  <property fmtid="{D5CDD505-2E9C-101B-9397-08002B2CF9AE}" pid="51" name="xd_Signature">
    <vt:bool>false</vt:bool>
  </property>
</Properties>
</file>